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1"/>
  </p:notesMasterIdLst>
  <p:sldIdLst>
    <p:sldId id="256" r:id="rId2"/>
    <p:sldId id="260" r:id="rId3"/>
    <p:sldId id="257" r:id="rId4"/>
    <p:sldId id="351" r:id="rId5"/>
    <p:sldId id="350" r:id="rId6"/>
    <p:sldId id="353" r:id="rId7"/>
    <p:sldId id="354" r:id="rId8"/>
    <p:sldId id="355" r:id="rId9"/>
    <p:sldId id="356" r:id="rId10"/>
    <p:sldId id="357" r:id="rId11"/>
    <p:sldId id="358" r:id="rId12"/>
    <p:sldId id="361" r:id="rId13"/>
    <p:sldId id="359" r:id="rId14"/>
    <p:sldId id="360" r:id="rId15"/>
    <p:sldId id="363" r:id="rId16"/>
    <p:sldId id="352" r:id="rId17"/>
    <p:sldId id="373" r:id="rId18"/>
    <p:sldId id="374" r:id="rId19"/>
    <p:sldId id="375" r:id="rId20"/>
    <p:sldId id="366" r:id="rId21"/>
    <p:sldId id="364" r:id="rId22"/>
    <p:sldId id="365" r:id="rId23"/>
    <p:sldId id="372" r:id="rId24"/>
    <p:sldId id="368" r:id="rId25"/>
    <p:sldId id="369" r:id="rId26"/>
    <p:sldId id="370" r:id="rId27"/>
    <p:sldId id="371" r:id="rId28"/>
    <p:sldId id="362" r:id="rId29"/>
    <p:sldId id="320" r:id="rId30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DCAE0-4DA3-447E-B023-B8EBD325F5A2}" type="datetimeFigureOut">
              <a:rPr lang="nl-NL" smtClean="0"/>
              <a:t>8-3-2017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13DFF-5011-4402-ABDB-F3D9A2EAEA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999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52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23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15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05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70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94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07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1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61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38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6BF-DF86-4F77-8C7E-195D74CDDD17}" type="datetimeFigureOut">
              <a:rPr lang="nl-NL" smtClean="0"/>
              <a:pPr/>
              <a:t>8-3-2017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071C-7D88-4013-A805-19D65905B7D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90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AD6CB-B843-46E3-918C-81FDED442E18}" type="datetimeFigureOut">
              <a:rPr lang="nl-NL" smtClean="0"/>
              <a:t>8-3-2017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1CBA-22EB-4C25-A8A0-161E76C621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94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5838" cy="1325563"/>
          </a:xfrm>
        </p:spPr>
        <p:txBody>
          <a:bodyPr/>
          <a:lstStyle/>
          <a:p>
            <a:r>
              <a:rPr lang="nl-NL" b="1" dirty="0" smtClean="0"/>
              <a:t>Rekenvoorbeeld Klein zakelijk – VPB ondernemer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smtClean="0"/>
              <a:t>Jaarverbruik 40.000 kWh - </a:t>
            </a:r>
            <a:r>
              <a:rPr lang="nl-NL" sz="1800" dirty="0" err="1" smtClean="0"/>
              <a:t>Schuindak</a:t>
            </a:r>
            <a:r>
              <a:rPr lang="nl-NL" sz="1800" dirty="0" smtClean="0"/>
              <a:t> - </a:t>
            </a:r>
            <a:r>
              <a:rPr lang="nl-NL" sz="1800" dirty="0" err="1" smtClean="0"/>
              <a:t>Orientatie</a:t>
            </a:r>
            <a:r>
              <a:rPr lang="nl-NL" sz="1800" dirty="0" smtClean="0"/>
              <a:t> Oost</a:t>
            </a:r>
          </a:p>
          <a:p>
            <a:pPr marL="0" indent="0">
              <a:buNone/>
            </a:pPr>
            <a:r>
              <a:rPr lang="nl-NL" sz="1800" dirty="0" smtClean="0"/>
              <a:t>20% VPB ondernemer (B.V.)</a:t>
            </a:r>
          </a:p>
          <a:p>
            <a:pPr marL="0" indent="0">
              <a:buNone/>
            </a:pPr>
            <a:r>
              <a:rPr lang="nl-NL" sz="1800" dirty="0" smtClean="0"/>
              <a:t>Benodigd aantal panelen 170 stuks - 45.900 </a:t>
            </a:r>
            <a:r>
              <a:rPr lang="nl-NL" sz="1800" dirty="0" err="1" smtClean="0"/>
              <a:t>Wp</a:t>
            </a:r>
            <a:endParaRPr lang="nl-NL" sz="1800" dirty="0" smtClean="0"/>
          </a:p>
          <a:p>
            <a:endParaRPr lang="nl-NL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</a:t>
            </a:r>
            <a:r>
              <a:rPr lang="nl-NL" dirty="0">
                <a:cs typeface="Arial" panose="020B0604020202020204" pitchFamily="34" charset="0"/>
              </a:rPr>
              <a:t>35.000,- Excl. </a:t>
            </a:r>
            <a:r>
              <a:rPr lang="nl-NL" dirty="0" smtClean="0">
                <a:cs typeface="Arial" panose="020B0604020202020204" pitchFamily="34" charset="0"/>
              </a:rPr>
              <a:t>BTW</a:t>
            </a:r>
          </a:p>
          <a:p>
            <a:r>
              <a:rPr lang="nl-NL" dirty="0" smtClean="0">
                <a:cs typeface="Arial" panose="020B0604020202020204" pitchFamily="34" charset="0"/>
              </a:rPr>
              <a:t>Fiscale voordelen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100% Afschrijving	  				€  35.500,-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55,5% EIA mogelijk					€  19.106,-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Geen Kleinschalige </a:t>
            </a:r>
            <a:r>
              <a:rPr lang="nl-NL" dirty="0" err="1" smtClean="0">
                <a:cs typeface="Arial" panose="020B0604020202020204" pitchFamily="34" charset="0"/>
              </a:rPr>
              <a:t>Investerings</a:t>
            </a:r>
            <a:r>
              <a:rPr lang="nl-NL" dirty="0" smtClean="0">
                <a:cs typeface="Arial" panose="020B0604020202020204" pitchFamily="34" charset="0"/>
              </a:rPr>
              <a:t> Aftrek			</a:t>
            </a:r>
            <a:r>
              <a:rPr lang="nl-NL" u="sng" dirty="0" smtClean="0">
                <a:cs typeface="Arial" panose="020B0604020202020204" pitchFamily="34" charset="0"/>
              </a:rPr>
              <a:t>€    	 0,- +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Totaal afschrijving en aftrekposten			€  54.606,-</a:t>
            </a:r>
          </a:p>
          <a:p>
            <a:pPr marL="342900" lvl="1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r>
              <a:rPr lang="nl-NL" dirty="0" smtClean="0">
                <a:cs typeface="Arial" panose="020B0604020202020204" pitchFamily="34" charset="0"/>
              </a:rPr>
              <a:t>Netto fiscale voordelen 20% VPB			</a:t>
            </a:r>
            <a:r>
              <a:rPr lang="nl-NL" dirty="0">
                <a:cs typeface="Arial" panose="020B0604020202020204" pitchFamily="34" charset="0"/>
              </a:rPr>
              <a:t>€ </a:t>
            </a:r>
            <a:r>
              <a:rPr lang="nl-NL" dirty="0" smtClean="0">
                <a:cs typeface="Arial" panose="020B0604020202020204" pitchFamily="34" charset="0"/>
              </a:rPr>
              <a:t>10.921,-</a:t>
            </a:r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Picture 2" descr="Afbeeldingsresultaat voor zonnepanelen boerderi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72" y="1321989"/>
            <a:ext cx="1945252" cy="14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8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5838" cy="1325563"/>
          </a:xfrm>
        </p:spPr>
        <p:txBody>
          <a:bodyPr/>
          <a:lstStyle/>
          <a:p>
            <a:r>
              <a:rPr lang="nl-NL" b="1" dirty="0"/>
              <a:t>Rekenvoorbeeld Klein zakelijk – </a:t>
            </a:r>
            <a:r>
              <a:rPr lang="nl-NL" b="1" dirty="0" smtClean="0"/>
              <a:t>VPB </a:t>
            </a:r>
            <a:r>
              <a:rPr lang="nl-NL" b="1" dirty="0"/>
              <a:t>ondernemer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800" dirty="0" smtClean="0"/>
              <a:t>Jaarverbruik 40.000 kWh - </a:t>
            </a:r>
            <a:r>
              <a:rPr lang="nl-NL" sz="1800" dirty="0" err="1" smtClean="0"/>
              <a:t>Schuindak</a:t>
            </a:r>
            <a:r>
              <a:rPr lang="nl-NL" sz="1800" dirty="0" smtClean="0"/>
              <a:t> - </a:t>
            </a:r>
            <a:r>
              <a:rPr lang="nl-NL" sz="1800" dirty="0" err="1" smtClean="0"/>
              <a:t>Orientatie</a:t>
            </a:r>
            <a:r>
              <a:rPr lang="nl-NL" sz="1800" dirty="0" smtClean="0"/>
              <a:t> Oost</a:t>
            </a:r>
          </a:p>
          <a:p>
            <a:pPr marL="0" indent="0">
              <a:buNone/>
            </a:pPr>
            <a:r>
              <a:rPr lang="nl-NL" sz="1800" dirty="0"/>
              <a:t>20% VPB ondernemer (B.V.)</a:t>
            </a:r>
          </a:p>
          <a:p>
            <a:pPr marL="0" indent="0">
              <a:buNone/>
            </a:pPr>
            <a:r>
              <a:rPr lang="nl-NL" sz="1800" dirty="0" smtClean="0"/>
              <a:t>Benodigd aantal panelen 170 </a:t>
            </a:r>
            <a:r>
              <a:rPr lang="nl-NL" sz="1800" dirty="0"/>
              <a:t>stuks - 45.900 </a:t>
            </a:r>
            <a:r>
              <a:rPr lang="nl-NL" sz="1800" dirty="0" err="1"/>
              <a:t>Wp</a:t>
            </a:r>
            <a:endParaRPr lang="nl-NL" sz="1800" dirty="0"/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endParaRPr lang="nl-NL" sz="1000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 35.000,-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fiscale voordelen					</a:t>
            </a:r>
            <a:r>
              <a:rPr lang="nl-NL" u="sng" dirty="0" smtClean="0">
                <a:cs typeface="Arial" panose="020B0604020202020204" pitchFamily="34" charset="0"/>
              </a:rPr>
              <a:t>€  10.921,- 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investering						€  24.079,-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Energiebesparing</a:t>
            </a:r>
          </a:p>
          <a:p>
            <a:r>
              <a:rPr lang="nl-NL" dirty="0" smtClean="0">
                <a:cs typeface="Arial" panose="020B0604020202020204" pitchFamily="34" charset="0"/>
              </a:rPr>
              <a:t>Prijs 40.000 kWh/jaar					</a:t>
            </a:r>
            <a:r>
              <a:rPr lang="nl-NL" dirty="0">
                <a:cs typeface="Arial" panose="020B0604020202020204" pitchFamily="34" charset="0"/>
              </a:rPr>
              <a:t>€  </a:t>
            </a:r>
            <a:r>
              <a:rPr lang="nl-NL" dirty="0" smtClean="0">
                <a:cs typeface="Arial" panose="020B0604020202020204" pitchFamily="34" charset="0"/>
              </a:rPr>
              <a:t> 4.286,-</a:t>
            </a: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Rendement</a:t>
            </a:r>
          </a:p>
          <a:p>
            <a:r>
              <a:rPr lang="nl-NL" dirty="0" smtClean="0">
                <a:cs typeface="Arial" panose="020B0604020202020204" pitchFamily="34" charset="0"/>
              </a:rPr>
              <a:t>Terugverdientijd						5,7 jaar</a:t>
            </a: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					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lvl="1"/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Picture 2" descr="Afbeeldingsresultaat voor zonnepanelen boerderi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1945252" cy="14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07846" cy="1325563"/>
          </a:xfrm>
        </p:spPr>
        <p:txBody>
          <a:bodyPr/>
          <a:lstStyle/>
          <a:p>
            <a:r>
              <a:rPr lang="nl-NL" b="1" dirty="0" smtClean="0"/>
              <a:t>Grootzakelijk uitleg SDE+ subsidie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50446"/>
          <a:stretch/>
        </p:blipFill>
        <p:spPr>
          <a:xfrm>
            <a:off x="257222" y="1890614"/>
            <a:ext cx="4314778" cy="34347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62382" y="2531627"/>
            <a:ext cx="82420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Aansluiting </a:t>
            </a:r>
            <a:r>
              <a:rPr lang="nl-NL" sz="2400" dirty="0" smtClean="0">
                <a:cs typeface="Arial" panose="020B0604020202020204" pitchFamily="34" charset="0"/>
              </a:rPr>
              <a:t>&gt; 3x80A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Minimaal 15.000 </a:t>
            </a:r>
            <a:r>
              <a:rPr lang="nl-NL" sz="2400" dirty="0" err="1" smtClean="0">
                <a:cs typeface="Arial" panose="020B0604020202020204" pitchFamily="34" charset="0"/>
              </a:rPr>
              <a:t>Wp</a:t>
            </a:r>
            <a:endParaRPr lang="nl-NL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3 fasen subsidie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cs typeface="Arial" panose="020B0604020202020204" pitchFamily="34" charset="0"/>
              </a:rPr>
              <a:t>€ 0,09 per kWh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cs typeface="Arial" panose="020B0604020202020204" pitchFamily="34" charset="0"/>
              </a:rPr>
              <a:t>€ 0,11 per kWh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cs typeface="Arial" panose="020B0604020202020204" pitchFamily="34" charset="0"/>
              </a:rPr>
              <a:t>€ 0,13 per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15 jaar lang gegarandeerd bedrag per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 smtClean="0">
                <a:cs typeface="Arial" panose="020B0604020202020204" pitchFamily="34" charset="0"/>
              </a:rPr>
              <a:t>Afhankelijk van de aansluiting niet van het verbruik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 descr="http://pers.publicrelations.nl/wp-content/uploads/2016/03/flatfix-fusion-mont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1" y="2250779"/>
            <a:ext cx="3671084" cy="18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07846" cy="1325563"/>
          </a:xfrm>
        </p:spPr>
        <p:txBody>
          <a:bodyPr/>
          <a:lstStyle/>
          <a:p>
            <a:r>
              <a:rPr lang="nl-NL" b="1" dirty="0" smtClean="0"/>
              <a:t>Rekenvoorbeeld Groot zakelijk – VPB ondernemer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smtClean="0"/>
              <a:t>Jaarverbruik 500.000 kWh - </a:t>
            </a:r>
            <a:r>
              <a:rPr lang="nl-NL" sz="1800" dirty="0" err="1" smtClean="0"/>
              <a:t>Platdak</a:t>
            </a:r>
            <a:r>
              <a:rPr lang="nl-NL" sz="1800" dirty="0" smtClean="0"/>
              <a:t> – Oost-West systeem</a:t>
            </a:r>
          </a:p>
          <a:p>
            <a:pPr marL="0" indent="0">
              <a:buNone/>
            </a:pPr>
            <a:r>
              <a:rPr lang="nl-NL" sz="1800" dirty="0" smtClean="0"/>
              <a:t>20% VPB ondernemer (B.V.)</a:t>
            </a:r>
          </a:p>
          <a:p>
            <a:pPr marL="0" indent="0">
              <a:buNone/>
            </a:pPr>
            <a:r>
              <a:rPr lang="nl-NL" sz="1800" dirty="0" smtClean="0"/>
              <a:t>Aantal panelen 1.000 stuks – 270.000 </a:t>
            </a:r>
            <a:r>
              <a:rPr lang="nl-NL" sz="1800" dirty="0" err="1" smtClean="0"/>
              <a:t>Wp</a:t>
            </a:r>
            <a:r>
              <a:rPr lang="nl-NL" sz="1800" dirty="0" smtClean="0"/>
              <a:t> – 230.000 kWh </a:t>
            </a:r>
          </a:p>
          <a:p>
            <a:endParaRPr lang="nl-NL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</a:t>
            </a:r>
            <a:r>
              <a:rPr lang="nl-NL" dirty="0">
                <a:cs typeface="Arial" panose="020B0604020202020204" pitchFamily="34" charset="0"/>
              </a:rPr>
              <a:t>190.000,- Excl. </a:t>
            </a:r>
            <a:r>
              <a:rPr lang="nl-NL" dirty="0" smtClean="0">
                <a:cs typeface="Arial" panose="020B0604020202020204" pitchFamily="34" charset="0"/>
              </a:rPr>
              <a:t>BTW</a:t>
            </a:r>
          </a:p>
          <a:p>
            <a:r>
              <a:rPr lang="nl-NL" dirty="0" smtClean="0">
                <a:cs typeface="Arial" panose="020B0604020202020204" pitchFamily="34" charset="0"/>
              </a:rPr>
              <a:t>Fiscale voordelen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100% Afschrijving	  				€   190.000,-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Geen Kleinschalige </a:t>
            </a:r>
            <a:r>
              <a:rPr lang="nl-NL" dirty="0" err="1" smtClean="0">
                <a:cs typeface="Arial" panose="020B0604020202020204" pitchFamily="34" charset="0"/>
              </a:rPr>
              <a:t>Investerings</a:t>
            </a:r>
            <a:r>
              <a:rPr lang="nl-NL" dirty="0" smtClean="0">
                <a:cs typeface="Arial" panose="020B0604020202020204" pitchFamily="34" charset="0"/>
              </a:rPr>
              <a:t> Aftrek			</a:t>
            </a:r>
            <a:r>
              <a:rPr lang="nl-NL" u="sng" dirty="0" smtClean="0">
                <a:cs typeface="Arial" panose="020B0604020202020204" pitchFamily="34" charset="0"/>
              </a:rPr>
              <a:t>€    	    0,- +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Totaal afschrijving en aftrekposten			€   190.000,-</a:t>
            </a:r>
          </a:p>
          <a:p>
            <a:pPr marL="342900" lvl="1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r>
              <a:rPr lang="nl-NL" dirty="0" smtClean="0">
                <a:cs typeface="Arial" panose="020B0604020202020204" pitchFamily="34" charset="0"/>
              </a:rPr>
              <a:t>Netto fiscale voordelen 20% VPB			</a:t>
            </a:r>
            <a:r>
              <a:rPr lang="nl-NL" dirty="0">
                <a:cs typeface="Arial" panose="020B0604020202020204" pitchFamily="34" charset="0"/>
              </a:rPr>
              <a:t>€ </a:t>
            </a:r>
            <a:r>
              <a:rPr lang="nl-NL" dirty="0" smtClean="0">
                <a:cs typeface="Arial" panose="020B0604020202020204" pitchFamily="34" charset="0"/>
              </a:rPr>
              <a:t>  38.000,-</a:t>
            </a:r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Picture 2" descr="http://pers.publicrelations.nl/wp-content/uploads/2016/03/flatfix-fusion-mon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25233"/>
            <a:ext cx="2631363" cy="13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nl-NL" b="1" dirty="0"/>
              <a:t>Rekenvoorbeeld </a:t>
            </a:r>
            <a:r>
              <a:rPr lang="nl-NL" b="1" dirty="0" smtClean="0"/>
              <a:t>Groot </a:t>
            </a:r>
            <a:r>
              <a:rPr lang="nl-NL" b="1" dirty="0"/>
              <a:t>zakelijk – </a:t>
            </a:r>
            <a:r>
              <a:rPr lang="nl-NL" b="1" dirty="0" smtClean="0"/>
              <a:t>VPB </a:t>
            </a:r>
            <a:r>
              <a:rPr lang="nl-NL" b="1" dirty="0"/>
              <a:t>ondernemer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800" dirty="0"/>
              <a:t>Jaarverbruik 500.000 kWh - </a:t>
            </a:r>
            <a:r>
              <a:rPr lang="nl-NL" sz="1800" dirty="0" err="1"/>
              <a:t>Platdak</a:t>
            </a:r>
            <a:r>
              <a:rPr lang="nl-NL" sz="1800" dirty="0"/>
              <a:t> – Oost-West systeem</a:t>
            </a:r>
          </a:p>
          <a:p>
            <a:pPr marL="0" indent="0">
              <a:buNone/>
            </a:pPr>
            <a:r>
              <a:rPr lang="nl-NL" sz="1800" dirty="0"/>
              <a:t>20% VPB ondernemer (B.V.)</a:t>
            </a:r>
          </a:p>
          <a:p>
            <a:pPr marL="0" indent="0">
              <a:buNone/>
            </a:pPr>
            <a:r>
              <a:rPr lang="nl-NL" sz="1800" dirty="0"/>
              <a:t>Aantal panelen 1.000 stuks – 270.000 </a:t>
            </a:r>
            <a:r>
              <a:rPr lang="nl-NL" sz="1800" dirty="0" err="1"/>
              <a:t>Wp</a:t>
            </a:r>
            <a:r>
              <a:rPr lang="nl-NL" sz="1800" dirty="0"/>
              <a:t> – 230.000 kWh </a:t>
            </a:r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endParaRPr lang="nl-NL" sz="1000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 190.000,-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fiscale voordelen					</a:t>
            </a:r>
            <a:r>
              <a:rPr lang="nl-NL" u="sng" dirty="0" smtClean="0">
                <a:cs typeface="Arial" panose="020B0604020202020204" pitchFamily="34" charset="0"/>
              </a:rPr>
              <a:t>€    38.000,- 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investering						€  152.000,-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Opbrengst SDE</a:t>
            </a:r>
            <a:r>
              <a:rPr lang="nl-NL" dirty="0">
                <a:cs typeface="Arial" panose="020B0604020202020204" pitchFamily="34" charset="0"/>
              </a:rPr>
              <a:t>+ subsidie </a:t>
            </a:r>
            <a:r>
              <a:rPr lang="nl-NL" b="1" dirty="0" smtClean="0">
                <a:cs typeface="Arial" panose="020B0604020202020204" pitchFamily="34" charset="0"/>
              </a:rPr>
              <a:t>€ 0,09 kWh </a:t>
            </a:r>
          </a:p>
          <a:p>
            <a:r>
              <a:rPr lang="nl-NL" dirty="0" smtClean="0">
                <a:cs typeface="Arial" panose="020B0604020202020204" pitchFamily="34" charset="0"/>
              </a:rPr>
              <a:t>230.000kWh/jaar					</a:t>
            </a:r>
            <a:r>
              <a:rPr lang="nl-NL" dirty="0">
                <a:cs typeface="Arial" panose="020B0604020202020204" pitchFamily="34" charset="0"/>
              </a:rPr>
              <a:t>€  </a:t>
            </a:r>
            <a:r>
              <a:rPr lang="nl-NL" dirty="0" smtClean="0">
                <a:cs typeface="Arial" panose="020B0604020202020204" pitchFamily="34" charset="0"/>
              </a:rPr>
              <a:t> 20.700,-</a:t>
            </a: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Rendement</a:t>
            </a:r>
          </a:p>
          <a:p>
            <a:r>
              <a:rPr lang="nl-NL" dirty="0" smtClean="0">
                <a:cs typeface="Arial" panose="020B0604020202020204" pitchFamily="34" charset="0"/>
              </a:rPr>
              <a:t>Terugverdientijd						7,3 jaar</a:t>
            </a: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					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lvl="1"/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Picture 2" descr="http://pers.publicrelations.nl/wp-content/uploads/2016/03/flatfix-fusion-mon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22" y="1451917"/>
            <a:ext cx="2427617" cy="122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nl-NL" b="1" dirty="0"/>
              <a:t>Rekenvoorbeeld </a:t>
            </a:r>
            <a:r>
              <a:rPr lang="nl-NL" b="1" dirty="0" smtClean="0"/>
              <a:t>Groot </a:t>
            </a:r>
            <a:r>
              <a:rPr lang="nl-NL" b="1" dirty="0"/>
              <a:t>zakelijk – </a:t>
            </a:r>
            <a:r>
              <a:rPr lang="nl-NL" b="1" dirty="0" smtClean="0"/>
              <a:t>VPB </a:t>
            </a:r>
            <a:r>
              <a:rPr lang="nl-NL" b="1" dirty="0"/>
              <a:t>ondernemer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800" dirty="0"/>
              <a:t>Jaarverbruik 500.000 kWh - </a:t>
            </a:r>
            <a:r>
              <a:rPr lang="nl-NL" sz="1800" dirty="0" err="1"/>
              <a:t>Platdak</a:t>
            </a:r>
            <a:r>
              <a:rPr lang="nl-NL" sz="1800" dirty="0"/>
              <a:t> – Oost-West systeem</a:t>
            </a:r>
          </a:p>
          <a:p>
            <a:pPr marL="0" indent="0">
              <a:buNone/>
            </a:pPr>
            <a:r>
              <a:rPr lang="nl-NL" sz="1800" dirty="0"/>
              <a:t>20% VPB ondernemer (B.V.)</a:t>
            </a:r>
          </a:p>
          <a:p>
            <a:pPr marL="0" indent="0">
              <a:buNone/>
            </a:pPr>
            <a:r>
              <a:rPr lang="nl-NL" sz="1800" dirty="0"/>
              <a:t>Aantal panelen 1.000 stuks – 270.000 </a:t>
            </a:r>
            <a:r>
              <a:rPr lang="nl-NL" sz="1800" dirty="0" err="1"/>
              <a:t>Wp</a:t>
            </a:r>
            <a:r>
              <a:rPr lang="nl-NL" sz="1800" dirty="0"/>
              <a:t> – 230.000 kWh </a:t>
            </a:r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endParaRPr lang="nl-NL" sz="1000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 190.000,-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fiscale voordelen					</a:t>
            </a:r>
            <a:r>
              <a:rPr lang="nl-NL" u="sng" dirty="0" smtClean="0">
                <a:cs typeface="Arial" panose="020B0604020202020204" pitchFamily="34" charset="0"/>
              </a:rPr>
              <a:t>€    38.000,- 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investering						€  152.000,-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Opbrengst SDE</a:t>
            </a:r>
            <a:r>
              <a:rPr lang="nl-NL" dirty="0">
                <a:cs typeface="Arial" panose="020B0604020202020204" pitchFamily="34" charset="0"/>
              </a:rPr>
              <a:t>+ subsidie </a:t>
            </a:r>
            <a:r>
              <a:rPr lang="nl-NL" b="1" dirty="0" smtClean="0">
                <a:cs typeface="Arial" panose="020B0604020202020204" pitchFamily="34" charset="0"/>
              </a:rPr>
              <a:t>€ 0,105 kWh </a:t>
            </a:r>
          </a:p>
          <a:p>
            <a:r>
              <a:rPr lang="nl-NL" dirty="0" smtClean="0">
                <a:cs typeface="Arial" panose="020B0604020202020204" pitchFamily="34" charset="0"/>
              </a:rPr>
              <a:t>230.000kWh/jaar					</a:t>
            </a:r>
            <a:r>
              <a:rPr lang="nl-NL" dirty="0">
                <a:cs typeface="Arial" panose="020B0604020202020204" pitchFamily="34" charset="0"/>
              </a:rPr>
              <a:t>€  </a:t>
            </a:r>
            <a:r>
              <a:rPr lang="nl-NL" dirty="0" smtClean="0">
                <a:cs typeface="Arial" panose="020B0604020202020204" pitchFamily="34" charset="0"/>
              </a:rPr>
              <a:t> 24.150,-</a:t>
            </a: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Rendement</a:t>
            </a:r>
          </a:p>
          <a:p>
            <a:r>
              <a:rPr lang="nl-NL" dirty="0" smtClean="0">
                <a:cs typeface="Arial" panose="020B0604020202020204" pitchFamily="34" charset="0"/>
              </a:rPr>
              <a:t>Terugverdientijd						6,2 jaar</a:t>
            </a: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					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lvl="1"/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Picture 2" descr="http://pers.publicrelations.nl/wp-content/uploads/2016/03/flatfix-fusion-mon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22" y="1451917"/>
            <a:ext cx="2427617" cy="122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Referentieprojecten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O’moda</a:t>
            </a:r>
            <a:r>
              <a:rPr lang="nl-NL" sz="2800" dirty="0" smtClean="0"/>
              <a:t> Schoenen				</a:t>
            </a:r>
          </a:p>
          <a:p>
            <a:pPr lvl="1"/>
            <a:r>
              <a:rPr lang="nl-NL" sz="2400" dirty="0" smtClean="0"/>
              <a:t>1080 panelen – 280.800 Watt piek – 240.000 kWh</a:t>
            </a:r>
          </a:p>
          <a:p>
            <a:r>
              <a:rPr lang="nl-NL" sz="2800" dirty="0" smtClean="0"/>
              <a:t>Lambert Kozijnen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 smtClean="0"/>
              <a:t>1940 panelen – 485.000 Watt piek – 410.000 kWh</a:t>
            </a:r>
          </a:p>
          <a:p>
            <a:r>
              <a:rPr lang="nl-NL" sz="2800" dirty="0" smtClean="0"/>
              <a:t>Vogelaar-</a:t>
            </a:r>
            <a:r>
              <a:rPr lang="nl-NL" sz="2800" dirty="0" err="1" smtClean="0"/>
              <a:t>Vredehof</a:t>
            </a:r>
            <a:r>
              <a:rPr lang="nl-NL" sz="2800" dirty="0" smtClean="0"/>
              <a:t> 						</a:t>
            </a:r>
          </a:p>
          <a:p>
            <a:pPr lvl="1"/>
            <a:r>
              <a:rPr lang="nl-NL" sz="2400" dirty="0" smtClean="0"/>
              <a:t>1772 panelen – 531.600 Watt piek – 450.000 kWh </a:t>
            </a:r>
          </a:p>
          <a:p>
            <a:r>
              <a:rPr lang="nl-NL" sz="2800" dirty="0" err="1" smtClean="0"/>
              <a:t>Quooker</a:t>
            </a:r>
            <a:r>
              <a:rPr lang="nl-NL" sz="2800" dirty="0" smtClean="0"/>
              <a:t> 							</a:t>
            </a:r>
          </a:p>
          <a:p>
            <a:pPr lvl="1"/>
            <a:r>
              <a:rPr lang="nl-NL" sz="2500" dirty="0" smtClean="0"/>
              <a:t>900 panelen – 238.500 Watt piek – 203.000 kWh</a:t>
            </a:r>
          </a:p>
          <a:p>
            <a:r>
              <a:rPr lang="nl-NL" sz="2800" dirty="0" smtClean="0"/>
              <a:t>Rotterdam Airport		     				</a:t>
            </a:r>
          </a:p>
          <a:p>
            <a:pPr lvl="1"/>
            <a:r>
              <a:rPr lang="nl-NL" sz="2400" dirty="0" smtClean="0"/>
              <a:t>394 panelen – 104.410 Watt piek – 93.000 kWh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79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Postcodestroom Saman </a:t>
            </a:r>
            <a:r>
              <a:rPr lang="nl-NL" b="1" dirty="0" err="1" smtClean="0"/>
              <a:t>EnergiQ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dirty="0" smtClean="0"/>
              <a:t>Alternatief </a:t>
            </a:r>
          </a:p>
          <a:p>
            <a:r>
              <a:rPr lang="nl-NL" dirty="0" smtClean="0"/>
              <a:t>Duurzaamheid stimuleren met zonne-energie</a:t>
            </a:r>
          </a:p>
          <a:p>
            <a:r>
              <a:rPr lang="nl-NL" dirty="0" smtClean="0"/>
              <a:t>Organiseert in coöperatie</a:t>
            </a:r>
          </a:p>
          <a:p>
            <a:r>
              <a:rPr lang="nl-NL" dirty="0" smtClean="0"/>
              <a:t>Coöperatie investeert in zonnepanelen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4" name="Afbeeldin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53136"/>
            <a:ext cx="2202254" cy="6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38562"/>
            <a:ext cx="2085539" cy="6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Postcoderoos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 </a:t>
            </a:r>
            <a:endParaRPr lang="nl-NL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201893"/>
              </p:ext>
            </p:extLst>
          </p:nvPr>
        </p:nvGraphicFramePr>
        <p:xfrm>
          <a:off x="1835696" y="1378084"/>
          <a:ext cx="5466829" cy="4989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4" imgW="11352240" imgH="10348920" progId="Photoshop.Image.18">
                  <p:embed/>
                </p:oleObj>
              </mc:Choice>
              <mc:Fallback>
                <p:oleObj name="Image" r:id="rId4" imgW="11352240" imgH="103489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1378084"/>
                        <a:ext cx="5466829" cy="4989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5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Postcoderoos</a:t>
            </a:r>
            <a:endParaRPr lang="nl-NL" b="1" dirty="0"/>
          </a:p>
        </p:txBody>
      </p:sp>
      <p:pic>
        <p:nvPicPr>
          <p:cNvPr id="5" name="Afbeelding 8" descr="Saman Logo-Klein bewer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99" y="2587586"/>
            <a:ext cx="1846571" cy="10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83" y="2863042"/>
            <a:ext cx="2202254" cy="6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30" y="2934759"/>
            <a:ext cx="2085539" cy="605707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539552" y="2420888"/>
            <a:ext cx="8208911" cy="2455823"/>
          </a:xfrm>
          <a:prstGeom prst="rect">
            <a:avLst/>
          </a:prstGeom>
          <a:noFill/>
          <a:ln w="22225" cmpd="sng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755576" y="3861048"/>
            <a:ext cx="2566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Advies</a:t>
            </a:r>
            <a:r>
              <a:rPr lang="nl-NL" dirty="0"/>
              <a:t> </a:t>
            </a:r>
            <a:r>
              <a:rPr lang="nl-NL" dirty="0" smtClean="0"/>
              <a:t>en  ondersteuning</a:t>
            </a:r>
          </a:p>
          <a:p>
            <a:r>
              <a:rPr lang="nl-NL" dirty="0" smtClean="0"/>
              <a:t>Realisatie </a:t>
            </a:r>
          </a:p>
          <a:p>
            <a:r>
              <a:rPr lang="nl-NL" dirty="0" smtClean="0"/>
              <a:t>Onderhoud en Beheer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3602943" y="3861048"/>
            <a:ext cx="2376263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Verrekening EB en kWh </a:t>
            </a:r>
          </a:p>
          <a:p>
            <a:r>
              <a:rPr lang="nl-NL" dirty="0" smtClean="0"/>
              <a:t>via de Energierekening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6399283" y="3861048"/>
            <a:ext cx="199020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Coöperatie beheer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39552" y="4968898"/>
            <a:ext cx="8208911" cy="584775"/>
          </a:xfrm>
          <a:prstGeom prst="rect">
            <a:avLst/>
          </a:prstGeom>
          <a:solidFill>
            <a:srgbClr val="CAD4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/>
              <a:t>Initiatiefnemers en deelnemers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2143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Inhoud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 Introductie</a:t>
            </a:r>
          </a:p>
          <a:p>
            <a:r>
              <a:rPr lang="nl-NL" sz="3200" dirty="0" smtClean="0"/>
              <a:t> Zonnepanelen</a:t>
            </a:r>
          </a:p>
          <a:p>
            <a:pPr lvl="1"/>
            <a:r>
              <a:rPr lang="nl-NL" sz="2900" dirty="0" smtClean="0"/>
              <a:t> Techniek</a:t>
            </a:r>
          </a:p>
          <a:p>
            <a:pPr lvl="1"/>
            <a:r>
              <a:rPr lang="nl-NL" sz="2900" dirty="0" smtClean="0"/>
              <a:t> Subsidie en Financiële rendementen</a:t>
            </a:r>
          </a:p>
          <a:p>
            <a:r>
              <a:rPr lang="nl-NL" sz="3200" dirty="0" smtClean="0"/>
              <a:t> Warmtepompen</a:t>
            </a:r>
          </a:p>
          <a:p>
            <a:pPr lvl="1"/>
            <a:r>
              <a:rPr lang="nl-NL" sz="2900" dirty="0" smtClean="0"/>
              <a:t> Techniek</a:t>
            </a:r>
          </a:p>
          <a:p>
            <a:pPr lvl="1"/>
            <a:r>
              <a:rPr lang="nl-NL" sz="2900" dirty="0" smtClean="0"/>
              <a:t> Subsidie en </a:t>
            </a:r>
            <a:r>
              <a:rPr lang="nl-NL" sz="2900" dirty="0" err="1" smtClean="0"/>
              <a:t>Financiele</a:t>
            </a:r>
            <a:r>
              <a:rPr lang="nl-NL" sz="2900" dirty="0" smtClean="0"/>
              <a:t> rendementen  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06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Warmtepompen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800" dirty="0" smtClean="0"/>
              <a:t> Hoe werkt een warmtepomp?</a:t>
            </a:r>
          </a:p>
          <a:p>
            <a:r>
              <a:rPr lang="nl-NL" sz="2800" dirty="0"/>
              <a:t> </a:t>
            </a:r>
            <a:r>
              <a:rPr lang="nl-NL" sz="2800" dirty="0" smtClean="0"/>
              <a:t>Welke type warmtepompen zijn er?</a:t>
            </a:r>
          </a:p>
          <a:p>
            <a:r>
              <a:rPr lang="nl-NL" sz="2800" dirty="0" smtClean="0"/>
              <a:t> Subsidies </a:t>
            </a:r>
          </a:p>
          <a:p>
            <a:r>
              <a:rPr lang="nl-NL" sz="2800" dirty="0" smtClean="0"/>
              <a:t> Financiële rentabiliteit</a:t>
            </a:r>
          </a:p>
          <a:p>
            <a:endParaRPr lang="nl-NL" sz="2800" dirty="0" smtClean="0"/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45422"/>
            <a:ext cx="2597274" cy="25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Hoe werkt een warmtepomp?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Verdamper</a:t>
            </a:r>
          </a:p>
          <a:p>
            <a:r>
              <a:rPr lang="nl-NL" sz="2400" dirty="0" smtClean="0"/>
              <a:t>Compressor</a:t>
            </a:r>
          </a:p>
          <a:p>
            <a:r>
              <a:rPr lang="nl-NL" sz="2400" dirty="0" smtClean="0"/>
              <a:t>Condensor</a:t>
            </a:r>
          </a:p>
          <a:p>
            <a:r>
              <a:rPr lang="nl-NL" sz="2400" dirty="0" smtClean="0"/>
              <a:t>Expansieventiel</a:t>
            </a:r>
          </a:p>
          <a:p>
            <a:endParaRPr lang="nl-NL" sz="2400" dirty="0" smtClean="0"/>
          </a:p>
          <a:p>
            <a:pPr marL="0" indent="0">
              <a:buNone/>
            </a:pPr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/>
              <a:t>COP – Coëfficiënt of Performance</a:t>
            </a:r>
          </a:p>
          <a:p>
            <a:r>
              <a:rPr lang="nl-NL" sz="2400" dirty="0" smtClean="0"/>
              <a:t>Voorwaarden toepassing</a:t>
            </a:r>
          </a:p>
          <a:p>
            <a:pPr lvl="1"/>
            <a:r>
              <a:rPr lang="nl-NL" sz="2100" dirty="0" smtClean="0"/>
              <a:t>Lage temperaturen afgiftesysteem</a:t>
            </a:r>
          </a:p>
          <a:p>
            <a:pPr lvl="1"/>
            <a:r>
              <a:rPr lang="nl-NL" sz="2100" dirty="0" smtClean="0"/>
              <a:t>Opstelplaats installatie</a:t>
            </a:r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4801" r="2750" b="36350"/>
          <a:stretch/>
        </p:blipFill>
        <p:spPr>
          <a:xfrm>
            <a:off x="3203848" y="2060848"/>
            <a:ext cx="5112568" cy="22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Welke type warmtepompen zijn er?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Mono- en bivalente warmtepompen</a:t>
            </a:r>
          </a:p>
          <a:p>
            <a:endParaRPr lang="nl-NL" sz="2400" dirty="0"/>
          </a:p>
          <a:p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 </a:t>
            </a:r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000" dirty="0" smtClean="0"/>
          </a:p>
          <a:p>
            <a:r>
              <a:rPr lang="nl-NL" sz="2000" dirty="0" smtClean="0"/>
              <a:t>Lucht-Lucht warmtepomp</a:t>
            </a:r>
          </a:p>
          <a:p>
            <a:r>
              <a:rPr lang="nl-NL" sz="2000" dirty="0" smtClean="0"/>
              <a:t>Lucht-Water warmtepomp</a:t>
            </a:r>
          </a:p>
          <a:p>
            <a:r>
              <a:rPr lang="nl-NL" sz="2000" dirty="0" err="1" smtClean="0"/>
              <a:t>Bodem-Water</a:t>
            </a:r>
            <a:r>
              <a:rPr lang="nl-NL" sz="2000" dirty="0" smtClean="0"/>
              <a:t> warmtepomp</a:t>
            </a:r>
          </a:p>
          <a:p>
            <a:r>
              <a:rPr lang="nl-NL" sz="2000" dirty="0" smtClean="0"/>
              <a:t>Water-Water warmtepomp</a:t>
            </a:r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78" y="4718998"/>
            <a:ext cx="5220072" cy="197282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875153"/>
            <a:ext cx="4200769" cy="28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Subsidies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Energie </a:t>
            </a:r>
            <a:r>
              <a:rPr lang="nl-NL" sz="2400" dirty="0" err="1" smtClean="0"/>
              <a:t>Investerings</a:t>
            </a:r>
            <a:r>
              <a:rPr lang="nl-NL" sz="2400" dirty="0" smtClean="0"/>
              <a:t> Aftrek (EIA)</a:t>
            </a:r>
          </a:p>
          <a:p>
            <a:pPr lvl="1"/>
            <a:r>
              <a:rPr lang="nl-NL" sz="2100" dirty="0" smtClean="0"/>
              <a:t>55,5% aanvullende fiscale aftrek</a:t>
            </a:r>
          </a:p>
          <a:p>
            <a:r>
              <a:rPr lang="nl-NL" sz="2400" dirty="0" err="1" smtClean="0"/>
              <a:t>Investeringsubsidie</a:t>
            </a:r>
            <a:r>
              <a:rPr lang="nl-NL" sz="2400" dirty="0" smtClean="0"/>
              <a:t> Duurzame Energie (ISDE)</a:t>
            </a:r>
          </a:p>
          <a:p>
            <a:pPr lvl="1"/>
            <a:r>
              <a:rPr lang="nl-NL" dirty="0" smtClean="0"/>
              <a:t>Warmtepomp vanaf 10 kW vermogen € 2.000,- + € 100,- per kW vermogen boven de 10 kW</a:t>
            </a:r>
          </a:p>
          <a:p>
            <a:pPr lvl="1"/>
            <a:r>
              <a:rPr lang="nl-NL" dirty="0" smtClean="0"/>
              <a:t>Max. 70 kW opgesteld warmtepomp vermogen</a:t>
            </a:r>
          </a:p>
          <a:p>
            <a:r>
              <a:rPr lang="nl-NL" sz="2400" dirty="0" smtClean="0"/>
              <a:t>Keuze subsidie afhankelijk van fiscale situatie</a:t>
            </a:r>
          </a:p>
          <a:p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45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Financiële rentabiliteit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Gas- en elektraprijzen (excl. BTW)</a:t>
            </a:r>
          </a:p>
          <a:p>
            <a:pPr marL="342900" lvl="1" indent="0">
              <a:buNone/>
            </a:pPr>
            <a:endParaRPr lang="nl-NL" sz="1800" dirty="0" smtClean="0"/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821590"/>
              </p:ext>
            </p:extLst>
          </p:nvPr>
        </p:nvGraphicFramePr>
        <p:xfrm>
          <a:off x="899590" y="2132856"/>
          <a:ext cx="6720410" cy="2777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082">
                  <a:extLst>
                    <a:ext uri="{9D8B030D-6E8A-4147-A177-3AD203B41FA5}">
                      <a16:colId xmlns:a16="http://schemas.microsoft.com/office/drawing/2014/main" xmlns="" val="2281489864"/>
                    </a:ext>
                  </a:extLst>
                </a:gridCol>
                <a:gridCol w="1344082">
                  <a:extLst>
                    <a:ext uri="{9D8B030D-6E8A-4147-A177-3AD203B41FA5}">
                      <a16:colId xmlns:a16="http://schemas.microsoft.com/office/drawing/2014/main" xmlns="" val="3691754980"/>
                    </a:ext>
                  </a:extLst>
                </a:gridCol>
                <a:gridCol w="1344082">
                  <a:extLst>
                    <a:ext uri="{9D8B030D-6E8A-4147-A177-3AD203B41FA5}">
                      <a16:colId xmlns:a16="http://schemas.microsoft.com/office/drawing/2014/main" xmlns="" val="283167550"/>
                    </a:ext>
                  </a:extLst>
                </a:gridCol>
                <a:gridCol w="1344082">
                  <a:extLst>
                    <a:ext uri="{9D8B030D-6E8A-4147-A177-3AD203B41FA5}">
                      <a16:colId xmlns:a16="http://schemas.microsoft.com/office/drawing/2014/main" xmlns="" val="2281006140"/>
                    </a:ext>
                  </a:extLst>
                </a:gridCol>
                <a:gridCol w="1344082">
                  <a:extLst>
                    <a:ext uri="{9D8B030D-6E8A-4147-A177-3AD203B41FA5}">
                      <a16:colId xmlns:a16="http://schemas.microsoft.com/office/drawing/2014/main" xmlns="" val="3273108291"/>
                    </a:ext>
                  </a:extLst>
                </a:gridCol>
              </a:tblGrid>
              <a:tr h="396723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572889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r>
                        <a:rPr lang="nl-NL" dirty="0" smtClean="0"/>
                        <a:t>Gas (m3)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Product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Energiebelasting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Opslag</a:t>
                      </a:r>
                      <a:r>
                        <a:rPr lang="nl-NL" baseline="0" dirty="0" smtClean="0"/>
                        <a:t> DE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Totaal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7143384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r>
                        <a:rPr lang="nl-NL" dirty="0" smtClean="0"/>
                        <a:t>0 – 170.000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€ 0,27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€ 0,2520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€ 0,5379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6913363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r>
                        <a:rPr lang="nl-NL" dirty="0" smtClean="0"/>
                        <a:t>Elektra (kWh)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061011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r>
                        <a:rPr lang="nl-NL" dirty="0" smtClean="0"/>
                        <a:t>0 – 10.000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€ 0,1013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€ 0,1537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6165246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r>
                        <a:rPr lang="nl-NL" dirty="0" smtClean="0"/>
                        <a:t>10.000</a:t>
                      </a:r>
                      <a:r>
                        <a:rPr lang="nl-NL" baseline="0" dirty="0" smtClean="0"/>
                        <a:t> – 50.000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€ 0,1063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6795041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r>
                        <a:rPr lang="nl-NL" dirty="0" smtClean="0"/>
                        <a:t>50.000 – 10M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0091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2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Financiële rentabiliteit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lvl="1"/>
            <a:r>
              <a:rPr lang="nl-NL" sz="2100" dirty="0" smtClean="0"/>
              <a:t>Gasgestookte installatie</a:t>
            </a:r>
          </a:p>
          <a:p>
            <a:pPr lvl="2"/>
            <a:r>
              <a:rPr lang="nl-NL" sz="1800" dirty="0" smtClean="0"/>
              <a:t>1 m3 aardgas levert 9 kWh warmte</a:t>
            </a:r>
          </a:p>
          <a:p>
            <a:pPr lvl="2"/>
            <a:r>
              <a:rPr lang="nl-NL" sz="1800" dirty="0" smtClean="0"/>
              <a:t>€ 0,05976 per kWh warmte</a:t>
            </a:r>
          </a:p>
          <a:p>
            <a:pPr lvl="1"/>
            <a:r>
              <a:rPr lang="nl-NL" sz="2100" dirty="0" smtClean="0"/>
              <a:t>Warmtepomp</a:t>
            </a:r>
          </a:p>
          <a:p>
            <a:pPr lvl="2"/>
            <a:r>
              <a:rPr lang="nl-NL" sz="1800" dirty="0" smtClean="0"/>
              <a:t>1 kWh levert 3,5 kWh warmte	</a:t>
            </a:r>
          </a:p>
          <a:p>
            <a:pPr lvl="2"/>
            <a:r>
              <a:rPr lang="nl-NL" sz="1800" dirty="0" smtClean="0"/>
              <a:t>0 tot 10.000 kWh		€ 0,0439 per kWh warmte	26,5% besparing</a:t>
            </a:r>
          </a:p>
          <a:p>
            <a:pPr lvl="2"/>
            <a:r>
              <a:rPr lang="nl-NL" sz="1800" dirty="0" smtClean="0"/>
              <a:t>10.000 tot 50.000 kWh	</a:t>
            </a:r>
            <a:r>
              <a:rPr lang="nl-NL" sz="1800" dirty="0"/>
              <a:t>€ </a:t>
            </a:r>
            <a:r>
              <a:rPr lang="nl-NL" sz="1800" dirty="0" smtClean="0"/>
              <a:t>0,0303 </a:t>
            </a:r>
            <a:r>
              <a:rPr lang="nl-NL" sz="1800" dirty="0"/>
              <a:t>per kWh warmte	</a:t>
            </a:r>
            <a:r>
              <a:rPr lang="nl-NL" sz="1800" dirty="0" smtClean="0"/>
              <a:t>49,2% besparing</a:t>
            </a:r>
          </a:p>
          <a:p>
            <a:pPr lvl="2"/>
            <a:r>
              <a:rPr lang="nl-NL" sz="1800" dirty="0" smtClean="0"/>
              <a:t>50.000 tot 10M kWh	</a:t>
            </a:r>
            <a:r>
              <a:rPr lang="nl-NL" sz="1800" dirty="0"/>
              <a:t>€ </a:t>
            </a:r>
            <a:r>
              <a:rPr lang="nl-NL" sz="1800" dirty="0" smtClean="0"/>
              <a:t>0,0175 </a:t>
            </a:r>
            <a:r>
              <a:rPr lang="nl-NL" sz="1800" dirty="0"/>
              <a:t>per kWh warmte	</a:t>
            </a:r>
            <a:r>
              <a:rPr lang="nl-NL" sz="1800" dirty="0" smtClean="0"/>
              <a:t>70,7% besparing</a:t>
            </a:r>
          </a:p>
          <a:p>
            <a:pPr marL="342900" lvl="1" indent="0">
              <a:buNone/>
            </a:pPr>
            <a:endParaRPr lang="nl-NL" sz="1800" dirty="0" smtClean="0"/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09068"/>
              </p:ext>
            </p:extLst>
          </p:nvPr>
        </p:nvGraphicFramePr>
        <p:xfrm>
          <a:off x="93258" y="4184248"/>
          <a:ext cx="5266930" cy="2562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4">
                  <a:extLst>
                    <a:ext uri="{9D8B030D-6E8A-4147-A177-3AD203B41FA5}">
                      <a16:colId xmlns:a16="http://schemas.microsoft.com/office/drawing/2014/main" xmlns="" val="2281489864"/>
                    </a:ext>
                  </a:extLst>
                </a:gridCol>
                <a:gridCol w="738618">
                  <a:extLst>
                    <a:ext uri="{9D8B030D-6E8A-4147-A177-3AD203B41FA5}">
                      <a16:colId xmlns:a16="http://schemas.microsoft.com/office/drawing/2014/main" xmlns="" val="3691754980"/>
                    </a:ext>
                  </a:extLst>
                </a:gridCol>
                <a:gridCol w="1053386">
                  <a:extLst>
                    <a:ext uri="{9D8B030D-6E8A-4147-A177-3AD203B41FA5}">
                      <a16:colId xmlns:a16="http://schemas.microsoft.com/office/drawing/2014/main" xmlns="" val="283167550"/>
                    </a:ext>
                  </a:extLst>
                </a:gridCol>
                <a:gridCol w="1053386">
                  <a:extLst>
                    <a:ext uri="{9D8B030D-6E8A-4147-A177-3AD203B41FA5}">
                      <a16:colId xmlns:a16="http://schemas.microsoft.com/office/drawing/2014/main" xmlns="" val="2281006140"/>
                    </a:ext>
                  </a:extLst>
                </a:gridCol>
                <a:gridCol w="1053386">
                  <a:extLst>
                    <a:ext uri="{9D8B030D-6E8A-4147-A177-3AD203B41FA5}">
                      <a16:colId xmlns:a16="http://schemas.microsoft.com/office/drawing/2014/main" xmlns="" val="3273108291"/>
                    </a:ext>
                  </a:extLst>
                </a:gridCol>
              </a:tblGrid>
              <a:tr h="23006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572889"/>
                  </a:ext>
                </a:extLst>
              </a:tr>
              <a:tr h="389339">
                <a:tc>
                  <a:txBody>
                    <a:bodyPr/>
                    <a:lstStyle/>
                    <a:p>
                      <a:r>
                        <a:rPr lang="nl-NL" dirty="0" smtClean="0"/>
                        <a:t>Gas (m3)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Product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Energiebelasting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Opslag</a:t>
                      </a:r>
                      <a:r>
                        <a:rPr lang="nl-NL" baseline="0" dirty="0" smtClean="0"/>
                        <a:t> DE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Totaal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7143384"/>
                  </a:ext>
                </a:extLst>
              </a:tr>
              <a:tr h="274599">
                <a:tc>
                  <a:txBody>
                    <a:bodyPr/>
                    <a:lstStyle/>
                    <a:p>
                      <a:r>
                        <a:rPr lang="nl-NL" dirty="0" smtClean="0"/>
                        <a:t>0 – 170.000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€ 0,27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€ 0,2520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€ 0,5379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6913363"/>
                  </a:ext>
                </a:extLst>
              </a:tr>
              <a:tr h="389339">
                <a:tc>
                  <a:txBody>
                    <a:bodyPr/>
                    <a:lstStyle/>
                    <a:p>
                      <a:r>
                        <a:rPr lang="nl-NL" dirty="0" smtClean="0"/>
                        <a:t>Elektra (kWh)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061011"/>
                  </a:ext>
                </a:extLst>
              </a:tr>
              <a:tr h="274599">
                <a:tc>
                  <a:txBody>
                    <a:bodyPr/>
                    <a:lstStyle/>
                    <a:p>
                      <a:r>
                        <a:rPr lang="nl-NL" dirty="0" smtClean="0"/>
                        <a:t>0 – 10.000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€ 0,1013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€ 0,1537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6165246"/>
                  </a:ext>
                </a:extLst>
              </a:tr>
              <a:tr h="389339">
                <a:tc>
                  <a:txBody>
                    <a:bodyPr/>
                    <a:lstStyle/>
                    <a:p>
                      <a:r>
                        <a:rPr lang="nl-NL" dirty="0" smtClean="0"/>
                        <a:t>10.000</a:t>
                      </a:r>
                      <a:r>
                        <a:rPr lang="nl-NL" baseline="0" dirty="0" smtClean="0"/>
                        <a:t> – 50.000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€ 0,1063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6795041"/>
                  </a:ext>
                </a:extLst>
              </a:tr>
              <a:tr h="389339">
                <a:tc>
                  <a:txBody>
                    <a:bodyPr/>
                    <a:lstStyle/>
                    <a:p>
                      <a:r>
                        <a:rPr lang="nl-NL" dirty="0" smtClean="0"/>
                        <a:t>50.000 – 10M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€ 0,0613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0091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2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Financiële rentabiliteit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Praktijkvoorbeeld</a:t>
            </a:r>
          </a:p>
          <a:p>
            <a:pPr lvl="1"/>
            <a:r>
              <a:rPr lang="nl-NL" sz="2100" dirty="0" smtClean="0"/>
              <a:t>Gasverbruik 10.000 m3</a:t>
            </a:r>
          </a:p>
          <a:p>
            <a:pPr lvl="1"/>
            <a:r>
              <a:rPr lang="nl-NL" sz="2100" dirty="0" smtClean="0"/>
              <a:t>Elektraverbruik 30.000 kWh</a:t>
            </a:r>
          </a:p>
          <a:p>
            <a:r>
              <a:rPr lang="nl-NL" sz="2400" dirty="0" smtClean="0"/>
              <a:t>Investering in warmtepomp 30 kW</a:t>
            </a:r>
          </a:p>
          <a:p>
            <a:pPr lvl="1"/>
            <a:r>
              <a:rPr lang="nl-NL" sz="2100" dirty="0" smtClean="0"/>
              <a:t>€ 15.000,- excl. BTW incl. montage na aftrek ISDE subsidie</a:t>
            </a:r>
            <a:endParaRPr lang="nl-NL" dirty="0" smtClean="0"/>
          </a:p>
          <a:p>
            <a:r>
              <a:rPr lang="nl-NL" sz="2400" dirty="0" smtClean="0"/>
              <a:t>Besparing en terugverdientijd</a:t>
            </a:r>
          </a:p>
          <a:p>
            <a:pPr lvl="1"/>
            <a:r>
              <a:rPr lang="nl-NL" sz="2100" dirty="0" smtClean="0"/>
              <a:t>70% afdekking van gasverbruik 7.000 m3 - € 3.750,- per jaar</a:t>
            </a:r>
          </a:p>
          <a:p>
            <a:pPr lvl="1"/>
            <a:r>
              <a:rPr lang="nl-NL" sz="2100" dirty="0" smtClean="0"/>
              <a:t>18.000 kWh elektraverbruik - € 1.900,- per jaar</a:t>
            </a:r>
          </a:p>
          <a:p>
            <a:pPr lvl="1"/>
            <a:r>
              <a:rPr lang="nl-NL" sz="2100" dirty="0" smtClean="0"/>
              <a:t>7,8 jaar</a:t>
            </a:r>
          </a:p>
          <a:p>
            <a:pPr lvl="1"/>
            <a:endParaRPr lang="nl-NL" sz="2100" dirty="0" smtClean="0"/>
          </a:p>
          <a:p>
            <a:pPr lvl="1"/>
            <a:endParaRPr lang="nl-NL" sz="2100" dirty="0" smtClean="0"/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24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Financiële rentabiliteit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400" dirty="0" smtClean="0"/>
              <a:t>Praktijkvoorbeeld</a:t>
            </a:r>
          </a:p>
          <a:p>
            <a:pPr lvl="1"/>
            <a:r>
              <a:rPr lang="nl-NL" sz="2100" dirty="0" smtClean="0"/>
              <a:t>Gasverbruik 20.000 m3</a:t>
            </a:r>
          </a:p>
          <a:p>
            <a:pPr lvl="1"/>
            <a:r>
              <a:rPr lang="nl-NL" sz="2100" dirty="0" smtClean="0"/>
              <a:t>Elektraverbruik 80.000 kWh</a:t>
            </a:r>
          </a:p>
          <a:p>
            <a:r>
              <a:rPr lang="nl-NL" sz="2400" dirty="0" smtClean="0"/>
              <a:t>Investering in warmtepomp 60 kW</a:t>
            </a:r>
          </a:p>
          <a:p>
            <a:pPr lvl="1"/>
            <a:r>
              <a:rPr lang="nl-NL" sz="2100" dirty="0" smtClean="0"/>
              <a:t>€ 25.000,- excl. BTW incl. montage na aftrek ISDE subsidie</a:t>
            </a:r>
            <a:endParaRPr lang="nl-NL" dirty="0" smtClean="0"/>
          </a:p>
          <a:p>
            <a:r>
              <a:rPr lang="nl-NL" sz="2400" dirty="0" smtClean="0"/>
              <a:t>Besparing en terugverdientijd</a:t>
            </a:r>
          </a:p>
          <a:p>
            <a:pPr lvl="1"/>
            <a:r>
              <a:rPr lang="nl-NL" sz="2100" dirty="0" smtClean="0"/>
              <a:t>70% afdekking van gasverbruik 14.000 m3 - € 7.500,- per jaar</a:t>
            </a:r>
          </a:p>
          <a:p>
            <a:pPr lvl="1"/>
            <a:r>
              <a:rPr lang="nl-NL" sz="2100" dirty="0" smtClean="0"/>
              <a:t>36.000 kWh elektraverbruik - € 2.200,- per jaar</a:t>
            </a:r>
          </a:p>
          <a:p>
            <a:pPr lvl="1"/>
            <a:r>
              <a:rPr lang="nl-NL" sz="2100" dirty="0" smtClean="0"/>
              <a:t>3,4 jaar</a:t>
            </a:r>
          </a:p>
          <a:p>
            <a:pPr lvl="1"/>
            <a:endParaRPr lang="nl-NL" sz="2100" dirty="0" smtClean="0"/>
          </a:p>
          <a:p>
            <a:pPr lvl="1"/>
            <a:endParaRPr lang="nl-NL" sz="2100" dirty="0" smtClean="0"/>
          </a:p>
          <a:p>
            <a:pPr marL="342900" lvl="1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8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Wat doen wij?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800" dirty="0" smtClean="0"/>
              <a:t>Inventarisatie</a:t>
            </a:r>
          </a:p>
          <a:p>
            <a:pPr lvl="1"/>
            <a:r>
              <a:rPr lang="nl-NL" sz="2500" dirty="0" smtClean="0"/>
              <a:t>Technisch advies</a:t>
            </a:r>
          </a:p>
          <a:p>
            <a:pPr lvl="1"/>
            <a:r>
              <a:rPr lang="nl-NL" sz="2500" dirty="0" smtClean="0"/>
              <a:t>Berekeningsmodel</a:t>
            </a:r>
          </a:p>
          <a:p>
            <a:r>
              <a:rPr lang="nl-NL" sz="2800" dirty="0" smtClean="0"/>
              <a:t>Subsidieaanvraag</a:t>
            </a:r>
          </a:p>
          <a:p>
            <a:pPr lvl="1"/>
            <a:r>
              <a:rPr lang="nl-NL" sz="2100" dirty="0" smtClean="0"/>
              <a:t>SDE+</a:t>
            </a:r>
          </a:p>
          <a:p>
            <a:pPr lvl="1"/>
            <a:r>
              <a:rPr lang="nl-NL" sz="2100" dirty="0" smtClean="0"/>
              <a:t>ISDE</a:t>
            </a:r>
          </a:p>
          <a:p>
            <a:pPr lvl="1"/>
            <a:r>
              <a:rPr lang="nl-NL" sz="2100" dirty="0" smtClean="0"/>
              <a:t>Energie Investeringsaftrek (EIA)</a:t>
            </a:r>
          </a:p>
          <a:p>
            <a:r>
              <a:rPr lang="nl-NL" sz="2800" dirty="0" smtClean="0"/>
              <a:t>Realisatie</a:t>
            </a:r>
          </a:p>
          <a:p>
            <a:pPr lvl="1"/>
            <a:r>
              <a:rPr lang="nl-NL" sz="2500" dirty="0" smtClean="0"/>
              <a:t>Technische detaillering</a:t>
            </a:r>
          </a:p>
          <a:p>
            <a:pPr lvl="1"/>
            <a:r>
              <a:rPr lang="nl-NL" sz="2500" dirty="0" smtClean="0"/>
              <a:t>Montage</a:t>
            </a:r>
          </a:p>
          <a:p>
            <a:r>
              <a:rPr lang="nl-NL" sz="2800" dirty="0" smtClean="0"/>
              <a:t>Beheer &amp; Onderhoud</a:t>
            </a:r>
            <a:endParaRPr lang="nl-NL" sz="2500" dirty="0" smtClean="0"/>
          </a:p>
          <a:p>
            <a:pPr lvl="1"/>
            <a:endParaRPr lang="nl-NL" sz="2100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779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TheSansB W3 Light" pitchFamily="34" charset="0"/>
              </a:rPr>
              <a:t>Over de Saman Groep</a:t>
            </a:r>
            <a:endParaRPr lang="nl-NL" dirty="0">
              <a:latin typeface="TheSansB W3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Een zonne-energiesysteem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r>
              <a:rPr lang="nl-NL" sz="2800" dirty="0" smtClean="0"/>
              <a:t>Zonnepanelen</a:t>
            </a:r>
          </a:p>
          <a:p>
            <a:pPr lvl="1"/>
            <a:r>
              <a:rPr lang="nl-NL" sz="2400" dirty="0" smtClean="0"/>
              <a:t>10 jaar productgarantie</a:t>
            </a:r>
          </a:p>
          <a:p>
            <a:pPr lvl="1"/>
            <a:r>
              <a:rPr lang="nl-NL" sz="2400" dirty="0" smtClean="0"/>
              <a:t>25 jaar opbrengstgarantie</a:t>
            </a:r>
          </a:p>
          <a:p>
            <a:r>
              <a:rPr lang="nl-NL" sz="2800" dirty="0" smtClean="0"/>
              <a:t>Omvormers</a:t>
            </a:r>
          </a:p>
          <a:p>
            <a:pPr lvl="1"/>
            <a:r>
              <a:rPr lang="nl-NL" sz="2400" dirty="0" smtClean="0"/>
              <a:t>Serie omvormer</a:t>
            </a:r>
          </a:p>
          <a:p>
            <a:pPr lvl="1"/>
            <a:r>
              <a:rPr lang="nl-NL" sz="2400" dirty="0" smtClean="0"/>
              <a:t>Parallel omvormer</a:t>
            </a:r>
          </a:p>
          <a:p>
            <a:pPr lvl="1"/>
            <a:r>
              <a:rPr lang="nl-NL" sz="2400" dirty="0" smtClean="0"/>
              <a:t>10 of 12 jaar productgarantie</a:t>
            </a:r>
          </a:p>
          <a:p>
            <a:r>
              <a:rPr lang="nl-NL" sz="2800" dirty="0" smtClean="0"/>
              <a:t>Montagesysteem</a:t>
            </a:r>
          </a:p>
          <a:p>
            <a:pPr lvl="1"/>
            <a:r>
              <a:rPr lang="nl-NL" sz="2400" dirty="0" err="1" smtClean="0"/>
              <a:t>Schuindak</a:t>
            </a:r>
            <a:endParaRPr lang="nl-NL" sz="2400" dirty="0" smtClean="0"/>
          </a:p>
          <a:p>
            <a:pPr lvl="1"/>
            <a:r>
              <a:rPr lang="nl-NL" sz="2400" dirty="0" err="1" smtClean="0"/>
              <a:t>Platdak</a:t>
            </a:r>
            <a:endParaRPr lang="nl-NL" sz="2400" dirty="0" smtClean="0"/>
          </a:p>
          <a:p>
            <a:r>
              <a:rPr lang="nl-NL" sz="2800" dirty="0" smtClean="0"/>
              <a:t>Monitoring</a:t>
            </a:r>
          </a:p>
          <a:p>
            <a:pPr lvl="1"/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39" name="Picture 2" descr="Afbeeldingsresultaat voor zonnepanelen boerderij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5292080" y="1504653"/>
            <a:ext cx="3272630" cy="16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pers.publicrelations.nl/wp-content/uploads/2016/03/flatfix-fusion-mont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272630" cy="16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Subsidiemogelijkheden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4824"/>
            <a:ext cx="8707266" cy="34347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5847" y="2777480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Aansluiting </a:t>
            </a:r>
            <a:r>
              <a:rPr lang="nl-NL" sz="2400" dirty="0" smtClean="0">
                <a:cs typeface="Arial" panose="020B0604020202020204" pitchFamily="34" charset="0"/>
              </a:rPr>
              <a:t>≤ 3x80A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Minimaal 25.000 </a:t>
            </a:r>
            <a:r>
              <a:rPr lang="nl-NL" sz="2400" dirty="0" err="1" smtClean="0">
                <a:cs typeface="Arial" panose="020B0604020202020204" pitchFamily="34" charset="0"/>
              </a:rPr>
              <a:t>Wp</a:t>
            </a:r>
            <a:endParaRPr lang="nl-NL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Maximaal € 0,75 per </a:t>
            </a:r>
            <a:r>
              <a:rPr lang="nl-NL" sz="2400" dirty="0" err="1" smtClean="0">
                <a:cs typeface="Arial" panose="020B0604020202020204" pitchFamily="34" charset="0"/>
              </a:rPr>
              <a:t>Wp</a:t>
            </a:r>
            <a:endParaRPr lang="nl-NL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55,5% van de investering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148064" y="2777480"/>
            <a:ext cx="41044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Aansluiting </a:t>
            </a:r>
            <a:r>
              <a:rPr lang="nl-NL" sz="2400" dirty="0" smtClean="0">
                <a:cs typeface="Arial" panose="020B0604020202020204" pitchFamily="34" charset="0"/>
              </a:rPr>
              <a:t>&gt; 3x80A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Minimaal 15.000 </a:t>
            </a:r>
            <a:r>
              <a:rPr lang="nl-NL" sz="2400" dirty="0" err="1" smtClean="0">
                <a:cs typeface="Arial" panose="020B0604020202020204" pitchFamily="34" charset="0"/>
              </a:rPr>
              <a:t>Wp</a:t>
            </a:r>
            <a:endParaRPr lang="nl-NL" sz="24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3 fasen subsidie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cs typeface="Arial" panose="020B0604020202020204" pitchFamily="34" charset="0"/>
              </a:rPr>
              <a:t>€ 0,09 per kWh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cs typeface="Arial" panose="020B0604020202020204" pitchFamily="34" charset="0"/>
              </a:rPr>
              <a:t>€ 0,11 per kWh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cs typeface="Arial" panose="020B0604020202020204" pitchFamily="34" charset="0"/>
              </a:rPr>
              <a:t>€ 0,13 per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>
                <a:cs typeface="Arial" panose="020B0604020202020204" pitchFamily="34" charset="0"/>
              </a:rPr>
              <a:t>15 jaar lang gegarandeerd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41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19814" cy="1325563"/>
          </a:xfrm>
        </p:spPr>
        <p:txBody>
          <a:bodyPr/>
          <a:lstStyle/>
          <a:p>
            <a:r>
              <a:rPr lang="nl-NL" b="1" dirty="0"/>
              <a:t>Rekenvoorbeeld Klein zakelijk – IB ondernemer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smtClean="0"/>
              <a:t>Jaarverbruik 15.000 kWh - </a:t>
            </a:r>
            <a:r>
              <a:rPr lang="nl-NL" sz="1800" dirty="0" err="1" smtClean="0"/>
              <a:t>Schuindak</a:t>
            </a:r>
            <a:r>
              <a:rPr lang="nl-NL" sz="1800" dirty="0" smtClean="0"/>
              <a:t> - </a:t>
            </a:r>
            <a:r>
              <a:rPr lang="nl-NL" sz="1800" dirty="0" err="1" smtClean="0"/>
              <a:t>Orientatie</a:t>
            </a:r>
            <a:r>
              <a:rPr lang="nl-NL" sz="1800" dirty="0" smtClean="0"/>
              <a:t> </a:t>
            </a:r>
            <a:r>
              <a:rPr lang="nl-NL" sz="1800" dirty="0" err="1" smtClean="0"/>
              <a:t>ZuidOost</a:t>
            </a:r>
            <a:endParaRPr lang="nl-NL" sz="1800" dirty="0" smtClean="0"/>
          </a:p>
          <a:p>
            <a:pPr marL="0" indent="0">
              <a:buNone/>
            </a:pPr>
            <a:r>
              <a:rPr lang="nl-NL" sz="1800" dirty="0" smtClean="0"/>
              <a:t>42% IB ondernemer (Eenmanszaak, V.O.F., Maatschap etc.)</a:t>
            </a:r>
          </a:p>
          <a:p>
            <a:pPr marL="0" indent="0">
              <a:buNone/>
            </a:pPr>
            <a:r>
              <a:rPr lang="nl-NL" sz="1800" dirty="0" smtClean="0"/>
              <a:t>Benodigd aantal panelen 60 </a:t>
            </a:r>
            <a:r>
              <a:rPr lang="nl-NL" sz="1800" dirty="0"/>
              <a:t>stuks - </a:t>
            </a:r>
            <a:r>
              <a:rPr lang="nl-NL" sz="1800" dirty="0" smtClean="0"/>
              <a:t>16.200 </a:t>
            </a:r>
            <a:r>
              <a:rPr lang="nl-NL" sz="1800" dirty="0" err="1"/>
              <a:t>Wp</a:t>
            </a:r>
            <a:endParaRPr lang="nl-NL" sz="1800" dirty="0"/>
          </a:p>
          <a:p>
            <a:pPr marL="0" indent="0">
              <a:buNone/>
            </a:pPr>
            <a:endParaRPr lang="nl-NL" sz="1000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€ 12.500,- Excl. BTW</a:t>
            </a:r>
          </a:p>
          <a:p>
            <a:r>
              <a:rPr lang="nl-NL" dirty="0" smtClean="0">
                <a:cs typeface="Arial" panose="020B0604020202020204" pitchFamily="34" charset="0"/>
              </a:rPr>
              <a:t>Fiscale voordelen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100% Afschrijving	  				€  12.500,-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Geen EIA mogelijk					€	 0,-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28% Kleinschalige </a:t>
            </a:r>
            <a:r>
              <a:rPr lang="nl-NL" dirty="0" err="1" smtClean="0">
                <a:cs typeface="Arial" panose="020B0604020202020204" pitchFamily="34" charset="0"/>
              </a:rPr>
              <a:t>Investerings</a:t>
            </a:r>
            <a:r>
              <a:rPr lang="nl-NL" dirty="0" smtClean="0">
                <a:cs typeface="Arial" panose="020B0604020202020204" pitchFamily="34" charset="0"/>
              </a:rPr>
              <a:t> Aftrek			</a:t>
            </a:r>
            <a:r>
              <a:rPr lang="nl-NL" u="sng" dirty="0" smtClean="0">
                <a:cs typeface="Arial" panose="020B0604020202020204" pitchFamily="34" charset="0"/>
              </a:rPr>
              <a:t>€    3.500,- +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Totaal afschrijving en aftrekposten			€  16.000,-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14% MKB Winstvrijstelling				</a:t>
            </a:r>
            <a:r>
              <a:rPr lang="nl-NL" u="sng" dirty="0" smtClean="0">
                <a:cs typeface="Arial" panose="020B0604020202020204" pitchFamily="34" charset="0"/>
              </a:rPr>
              <a:t>€    2.240,- 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Bruto voordeel afschrijving en aftrekposten		€  13.760,-</a:t>
            </a:r>
          </a:p>
          <a:p>
            <a:pPr marL="342900" lvl="1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r>
              <a:rPr lang="nl-NL" dirty="0" smtClean="0">
                <a:cs typeface="Arial" panose="020B0604020202020204" pitchFamily="34" charset="0"/>
              </a:rPr>
              <a:t>Netto fiscale voordelen 42% IB			€   5.780,-</a:t>
            </a:r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2054" name="Picture 6" descr="Afbeeldingsresultaat voor 60 zonnepane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629" y="1340768"/>
            <a:ext cx="2778795" cy="122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6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19814" cy="1325563"/>
          </a:xfrm>
        </p:spPr>
        <p:txBody>
          <a:bodyPr/>
          <a:lstStyle/>
          <a:p>
            <a:r>
              <a:rPr lang="nl-NL" b="1" dirty="0" smtClean="0"/>
              <a:t>Rekenvoorbeeld </a:t>
            </a:r>
            <a:r>
              <a:rPr lang="nl-NL" b="1" dirty="0"/>
              <a:t>Klein zakelijk – IB ondernemer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smtClean="0"/>
              <a:t>Jaarverbruik 15.000 kWh - </a:t>
            </a:r>
            <a:r>
              <a:rPr lang="nl-NL" sz="1800" dirty="0" err="1" smtClean="0"/>
              <a:t>Schuindak</a:t>
            </a:r>
            <a:r>
              <a:rPr lang="nl-NL" sz="1800" dirty="0" smtClean="0"/>
              <a:t> - </a:t>
            </a:r>
            <a:r>
              <a:rPr lang="nl-NL" sz="1800" dirty="0" err="1" smtClean="0"/>
              <a:t>Orientatie</a:t>
            </a:r>
            <a:r>
              <a:rPr lang="nl-NL" sz="1800" dirty="0" smtClean="0"/>
              <a:t> </a:t>
            </a:r>
            <a:r>
              <a:rPr lang="nl-NL" sz="1800" dirty="0" err="1" smtClean="0"/>
              <a:t>ZuidOost</a:t>
            </a:r>
            <a:endParaRPr lang="nl-NL" sz="1800" dirty="0" smtClean="0"/>
          </a:p>
          <a:p>
            <a:pPr marL="0" indent="0">
              <a:buNone/>
            </a:pPr>
            <a:r>
              <a:rPr lang="nl-NL" sz="1800" dirty="0" smtClean="0"/>
              <a:t>42% IB ondernemer (Eenmanszaak, V.O.F., Maatschap etc.)</a:t>
            </a:r>
          </a:p>
          <a:p>
            <a:pPr marL="0" indent="0">
              <a:buNone/>
            </a:pPr>
            <a:r>
              <a:rPr lang="nl-NL" sz="1800" dirty="0" smtClean="0"/>
              <a:t>Benodigd aantal panelen </a:t>
            </a:r>
            <a:r>
              <a:rPr lang="nl-NL" sz="1800" dirty="0"/>
              <a:t>60 stuks - </a:t>
            </a:r>
            <a:r>
              <a:rPr lang="nl-NL" sz="1800" dirty="0" smtClean="0"/>
              <a:t>16.200 </a:t>
            </a:r>
            <a:r>
              <a:rPr lang="nl-NL" sz="1800" dirty="0" err="1"/>
              <a:t>Wp</a:t>
            </a:r>
            <a:endParaRPr lang="nl-NL" sz="1800" dirty="0"/>
          </a:p>
          <a:p>
            <a:pPr marL="0" indent="0">
              <a:buNone/>
            </a:pPr>
            <a:endParaRPr lang="nl-NL" sz="1000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€ 12.500,-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fiscale voordelen					</a:t>
            </a:r>
            <a:r>
              <a:rPr lang="nl-NL" u="sng" dirty="0" smtClean="0">
                <a:cs typeface="Arial" panose="020B0604020202020204" pitchFamily="34" charset="0"/>
              </a:rPr>
              <a:t>€   </a:t>
            </a:r>
            <a:r>
              <a:rPr lang="nl-NL" u="sng" dirty="0">
                <a:cs typeface="Arial" panose="020B0604020202020204" pitchFamily="34" charset="0"/>
              </a:rPr>
              <a:t>5.780</a:t>
            </a:r>
            <a:r>
              <a:rPr lang="nl-NL" u="sng" dirty="0" smtClean="0">
                <a:cs typeface="Arial" panose="020B0604020202020204" pitchFamily="34" charset="0"/>
              </a:rPr>
              <a:t>,- 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investering						</a:t>
            </a:r>
            <a:r>
              <a:rPr lang="nl-NL" dirty="0">
                <a:cs typeface="Arial" panose="020B0604020202020204" pitchFamily="34" charset="0"/>
              </a:rPr>
              <a:t>€ </a:t>
            </a:r>
            <a:r>
              <a:rPr lang="nl-NL" dirty="0" smtClean="0">
                <a:cs typeface="Arial" panose="020B0604020202020204" pitchFamily="34" charset="0"/>
              </a:rPr>
              <a:t>  6.720</a:t>
            </a:r>
            <a:r>
              <a:rPr lang="nl-NL" dirty="0">
                <a:cs typeface="Arial" panose="020B0604020202020204" pitchFamily="34" charset="0"/>
              </a:rPr>
              <a:t>,-</a:t>
            </a: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Energiebesparing</a:t>
            </a:r>
          </a:p>
          <a:p>
            <a:r>
              <a:rPr lang="nl-NL" dirty="0" smtClean="0">
                <a:cs typeface="Arial" panose="020B0604020202020204" pitchFamily="34" charset="0"/>
              </a:rPr>
              <a:t>Prijs 15.000 kWh/jaar					</a:t>
            </a:r>
            <a:r>
              <a:rPr lang="nl-NL" dirty="0">
                <a:cs typeface="Arial" panose="020B0604020202020204" pitchFamily="34" charset="0"/>
              </a:rPr>
              <a:t>€  </a:t>
            </a:r>
            <a:r>
              <a:rPr lang="nl-NL" dirty="0" smtClean="0">
                <a:cs typeface="Arial" panose="020B0604020202020204" pitchFamily="34" charset="0"/>
              </a:rPr>
              <a:t> 1.934,-</a:t>
            </a: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Rendement</a:t>
            </a:r>
          </a:p>
          <a:p>
            <a:r>
              <a:rPr lang="nl-NL" dirty="0" smtClean="0">
                <a:cs typeface="Arial" panose="020B0604020202020204" pitchFamily="34" charset="0"/>
              </a:rPr>
              <a:t>Terugverdientijd						3,5 jaar</a:t>
            </a: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					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lvl="1"/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Picture 6" descr="Afbeeldingsresultaat voor 60 zonnepanel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93" y="1338965"/>
            <a:ext cx="2778795" cy="122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19814" cy="1325563"/>
          </a:xfrm>
        </p:spPr>
        <p:txBody>
          <a:bodyPr/>
          <a:lstStyle/>
          <a:p>
            <a:r>
              <a:rPr lang="nl-NL" b="1" dirty="0" smtClean="0"/>
              <a:t>Rekenvoorbeeld Klein zakelijk – IB ondernemer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smtClean="0"/>
              <a:t>Jaarverbruik 40.000 kWh - </a:t>
            </a:r>
            <a:r>
              <a:rPr lang="nl-NL" sz="1800" dirty="0" err="1" smtClean="0"/>
              <a:t>Schuindak</a:t>
            </a:r>
            <a:r>
              <a:rPr lang="nl-NL" sz="1800" dirty="0" smtClean="0"/>
              <a:t> - </a:t>
            </a:r>
            <a:r>
              <a:rPr lang="nl-NL" sz="1800" dirty="0" err="1" smtClean="0"/>
              <a:t>Orientatie</a:t>
            </a:r>
            <a:r>
              <a:rPr lang="nl-NL" sz="1800" dirty="0" smtClean="0"/>
              <a:t> Oost</a:t>
            </a:r>
          </a:p>
          <a:p>
            <a:pPr marL="0" indent="0">
              <a:buNone/>
            </a:pPr>
            <a:r>
              <a:rPr lang="nl-NL" sz="1800" dirty="0" smtClean="0"/>
              <a:t>42% IB ondernemer (Eenmanszaak, V.O.F., Maatschap etc.)</a:t>
            </a:r>
          </a:p>
          <a:p>
            <a:pPr marL="0" indent="0">
              <a:buNone/>
            </a:pPr>
            <a:r>
              <a:rPr lang="nl-NL" sz="1800" dirty="0" smtClean="0"/>
              <a:t>Benodigd aantal panelen 170 stuks - 45.900 </a:t>
            </a:r>
            <a:r>
              <a:rPr lang="nl-NL" sz="1800" dirty="0" err="1" smtClean="0"/>
              <a:t>Wp</a:t>
            </a:r>
            <a:endParaRPr lang="nl-NL" sz="1800" dirty="0" smtClean="0"/>
          </a:p>
          <a:p>
            <a:endParaRPr lang="nl-NL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</a:t>
            </a:r>
            <a:r>
              <a:rPr lang="nl-NL" dirty="0">
                <a:cs typeface="Arial" panose="020B0604020202020204" pitchFamily="34" charset="0"/>
              </a:rPr>
              <a:t>35.000,- Excl. </a:t>
            </a:r>
            <a:r>
              <a:rPr lang="nl-NL" dirty="0" smtClean="0">
                <a:cs typeface="Arial" panose="020B0604020202020204" pitchFamily="34" charset="0"/>
              </a:rPr>
              <a:t>BTW</a:t>
            </a:r>
          </a:p>
          <a:p>
            <a:r>
              <a:rPr lang="nl-NL" dirty="0" smtClean="0">
                <a:cs typeface="Arial" panose="020B0604020202020204" pitchFamily="34" charset="0"/>
              </a:rPr>
              <a:t>Fiscale voordelen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100% Afschrijving	  				€  35.500,-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55,5% EIA mogelijk					€  19.106,-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Geen Kleinschalige </a:t>
            </a:r>
            <a:r>
              <a:rPr lang="nl-NL" dirty="0" err="1" smtClean="0">
                <a:cs typeface="Arial" panose="020B0604020202020204" pitchFamily="34" charset="0"/>
              </a:rPr>
              <a:t>Investerings</a:t>
            </a:r>
            <a:r>
              <a:rPr lang="nl-NL" dirty="0" smtClean="0">
                <a:cs typeface="Arial" panose="020B0604020202020204" pitchFamily="34" charset="0"/>
              </a:rPr>
              <a:t> Aftrek			</a:t>
            </a:r>
            <a:r>
              <a:rPr lang="nl-NL" u="sng" dirty="0" smtClean="0">
                <a:cs typeface="Arial" panose="020B0604020202020204" pitchFamily="34" charset="0"/>
              </a:rPr>
              <a:t>€    	 0,- +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Totaal afschrijving en aftrekposten			€  54.606,-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14% MKB Winstvrijstelling				</a:t>
            </a:r>
            <a:r>
              <a:rPr lang="nl-NL" u="sng" dirty="0" smtClean="0">
                <a:cs typeface="Arial" panose="020B0604020202020204" pitchFamily="34" charset="0"/>
              </a:rPr>
              <a:t>€    7.645,- -</a:t>
            </a:r>
          </a:p>
          <a:p>
            <a:pPr lvl="1"/>
            <a:r>
              <a:rPr lang="nl-NL" dirty="0" smtClean="0">
                <a:cs typeface="Arial" panose="020B0604020202020204" pitchFamily="34" charset="0"/>
              </a:rPr>
              <a:t>Bruto voordeel afschrijving en aftrekposten		€  46.961,-</a:t>
            </a:r>
          </a:p>
          <a:p>
            <a:pPr marL="342900" lvl="1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r>
              <a:rPr lang="nl-NL" dirty="0" smtClean="0">
                <a:cs typeface="Arial" panose="020B0604020202020204" pitchFamily="34" charset="0"/>
              </a:rPr>
              <a:t>Netto fiscale voordelen 42% IB			</a:t>
            </a:r>
            <a:r>
              <a:rPr lang="nl-NL" dirty="0">
                <a:cs typeface="Arial" panose="020B0604020202020204" pitchFamily="34" charset="0"/>
              </a:rPr>
              <a:t>€ </a:t>
            </a:r>
            <a:r>
              <a:rPr lang="nl-NL" dirty="0" smtClean="0">
                <a:cs typeface="Arial" panose="020B0604020202020204" pitchFamily="34" charset="0"/>
              </a:rPr>
              <a:t>19.724,-</a:t>
            </a:r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Picture 2" descr="Afbeeldingsresultaat voor zonnepanelen boerderi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72" y="1321989"/>
            <a:ext cx="1945252" cy="14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325563"/>
          </a:xfrm>
        </p:spPr>
        <p:txBody>
          <a:bodyPr/>
          <a:lstStyle/>
          <a:p>
            <a:r>
              <a:rPr lang="nl-NL" b="1" dirty="0"/>
              <a:t>Rekenvoorbeeld Klein zakelijk – IB ondernemer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800" dirty="0" smtClean="0"/>
              <a:t>Jaarverbruik 40.000 kWh - </a:t>
            </a:r>
            <a:r>
              <a:rPr lang="nl-NL" sz="1800" dirty="0" err="1" smtClean="0"/>
              <a:t>Schuindak</a:t>
            </a:r>
            <a:r>
              <a:rPr lang="nl-NL" sz="1800" dirty="0" smtClean="0"/>
              <a:t> - </a:t>
            </a:r>
            <a:r>
              <a:rPr lang="nl-NL" sz="1800" dirty="0" err="1" smtClean="0"/>
              <a:t>Orientatie</a:t>
            </a:r>
            <a:r>
              <a:rPr lang="nl-NL" sz="1800" dirty="0" smtClean="0"/>
              <a:t> Oost</a:t>
            </a:r>
          </a:p>
          <a:p>
            <a:pPr marL="0" indent="0">
              <a:buNone/>
            </a:pPr>
            <a:r>
              <a:rPr lang="nl-NL" sz="1800" dirty="0" smtClean="0"/>
              <a:t>42% IB ondernemer (Eenmanszaak, V.O.F., Maatschap etc.)</a:t>
            </a:r>
          </a:p>
          <a:p>
            <a:pPr marL="0" indent="0">
              <a:buNone/>
            </a:pPr>
            <a:r>
              <a:rPr lang="nl-NL" sz="1800" dirty="0" smtClean="0"/>
              <a:t>Benodigd aantal panelen 170 </a:t>
            </a:r>
            <a:r>
              <a:rPr lang="nl-NL" sz="1800" dirty="0"/>
              <a:t>stuks - 45.900 </a:t>
            </a:r>
            <a:r>
              <a:rPr lang="nl-NL" sz="1800" dirty="0" err="1"/>
              <a:t>Wp</a:t>
            </a:r>
            <a:endParaRPr lang="nl-NL" sz="1800" dirty="0"/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endParaRPr lang="nl-NL" sz="1000" dirty="0"/>
          </a:p>
          <a:p>
            <a:r>
              <a:rPr lang="nl-NL" dirty="0" smtClean="0"/>
              <a:t>Bruto investering 					</a:t>
            </a:r>
            <a:r>
              <a:rPr lang="nl-NL" dirty="0" smtClean="0">
                <a:cs typeface="Arial" panose="020B0604020202020204" pitchFamily="34" charset="0"/>
              </a:rPr>
              <a:t>€  35.000,-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fiscale voordelen					</a:t>
            </a:r>
            <a:r>
              <a:rPr lang="nl-NL" u="sng" dirty="0" smtClean="0">
                <a:cs typeface="Arial" panose="020B0604020202020204" pitchFamily="34" charset="0"/>
              </a:rPr>
              <a:t>€  19.724,- -</a:t>
            </a:r>
          </a:p>
          <a:p>
            <a:r>
              <a:rPr lang="nl-NL" dirty="0" smtClean="0">
                <a:cs typeface="Arial" panose="020B0604020202020204" pitchFamily="34" charset="0"/>
              </a:rPr>
              <a:t>Netto investering						€  15.276,-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Energiebesparing</a:t>
            </a:r>
          </a:p>
          <a:p>
            <a:r>
              <a:rPr lang="nl-NL" dirty="0" smtClean="0">
                <a:cs typeface="Arial" panose="020B0604020202020204" pitchFamily="34" charset="0"/>
              </a:rPr>
              <a:t>Prijs 40.000 kWh/jaar					</a:t>
            </a:r>
            <a:r>
              <a:rPr lang="nl-NL" dirty="0">
                <a:cs typeface="Arial" panose="020B0604020202020204" pitchFamily="34" charset="0"/>
              </a:rPr>
              <a:t>€  </a:t>
            </a:r>
            <a:r>
              <a:rPr lang="nl-NL" dirty="0" smtClean="0">
                <a:cs typeface="Arial" panose="020B0604020202020204" pitchFamily="34" charset="0"/>
              </a:rPr>
              <a:t> 4.286,-</a:t>
            </a:r>
          </a:p>
          <a:p>
            <a:pPr marL="0" indent="0">
              <a:buNone/>
            </a:pPr>
            <a:endParaRPr lang="nl-N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Rendement</a:t>
            </a:r>
          </a:p>
          <a:p>
            <a:r>
              <a:rPr lang="nl-NL" dirty="0" smtClean="0">
                <a:cs typeface="Arial" panose="020B0604020202020204" pitchFamily="34" charset="0"/>
              </a:rPr>
              <a:t>Terugverdientijd						3,7 jaar</a:t>
            </a:r>
          </a:p>
          <a:p>
            <a:pPr marL="0" indent="0">
              <a:buNone/>
            </a:pPr>
            <a:r>
              <a:rPr lang="nl-NL" dirty="0" smtClean="0">
                <a:cs typeface="Arial" panose="020B0604020202020204" pitchFamily="34" charset="0"/>
              </a:rPr>
              <a:t>					</a:t>
            </a: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>
              <a:cs typeface="Arial" panose="020B0604020202020204" pitchFamily="34" charset="0"/>
            </a:endParaRPr>
          </a:p>
          <a:p>
            <a:pPr lvl="1"/>
            <a:endParaRPr lang="nl-NL" dirty="0">
              <a:cs typeface="Arial" panose="020B0604020202020204" pitchFamily="34" charset="0"/>
            </a:endParaRPr>
          </a:p>
          <a:p>
            <a:endParaRPr lang="nl-NL" dirty="0">
              <a:cs typeface="Arial" panose="020B0604020202020204" pitchFamily="34" charset="0"/>
            </a:endParaRPr>
          </a:p>
          <a:p>
            <a:pPr lvl="1"/>
            <a:endParaRPr lang="nl-NL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Picture 2" descr="Afbeeldingsresultaat voor zonnepanelen boerderi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1945252" cy="14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864</Words>
  <Application>Microsoft Office PowerPoint</Application>
  <PresentationFormat>Diavoorstelling (4:3)</PresentationFormat>
  <Paragraphs>424</Paragraphs>
  <Slides>29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TheSansB W3 Light</vt:lpstr>
      <vt:lpstr>Kantoorthema</vt:lpstr>
      <vt:lpstr>Image</vt:lpstr>
      <vt:lpstr>PowerPoint-presentatie</vt:lpstr>
      <vt:lpstr>Inhoud</vt:lpstr>
      <vt:lpstr>Over de Saman Groep</vt:lpstr>
      <vt:lpstr>Een zonne-energiesysteem</vt:lpstr>
      <vt:lpstr>Subsidiemogelijkheden</vt:lpstr>
      <vt:lpstr>Rekenvoorbeeld Klein zakelijk – IB ondernemer</vt:lpstr>
      <vt:lpstr>Rekenvoorbeeld Klein zakelijk – IB ondernemer</vt:lpstr>
      <vt:lpstr>Rekenvoorbeeld Klein zakelijk – IB ondernemer</vt:lpstr>
      <vt:lpstr>Rekenvoorbeeld Klein zakelijk – IB ondernemer</vt:lpstr>
      <vt:lpstr>Rekenvoorbeeld Klein zakelijk – VPB ondernemer</vt:lpstr>
      <vt:lpstr>Rekenvoorbeeld Klein zakelijk – VPB ondernemer</vt:lpstr>
      <vt:lpstr>Grootzakelijk uitleg SDE+ subsidie</vt:lpstr>
      <vt:lpstr>Rekenvoorbeeld Groot zakelijk – VPB ondernemer</vt:lpstr>
      <vt:lpstr>Rekenvoorbeeld Groot zakelijk – VPB ondernemer</vt:lpstr>
      <vt:lpstr>Rekenvoorbeeld Groot zakelijk – VPB ondernemer</vt:lpstr>
      <vt:lpstr>Referentieprojecten</vt:lpstr>
      <vt:lpstr>Postcodestroom Saman EnergiQ</vt:lpstr>
      <vt:lpstr>Postcoderoos</vt:lpstr>
      <vt:lpstr>Postcoderoos</vt:lpstr>
      <vt:lpstr>Warmtepompen</vt:lpstr>
      <vt:lpstr>Hoe werkt een warmtepomp?</vt:lpstr>
      <vt:lpstr>Welke type warmtepompen zijn er?</vt:lpstr>
      <vt:lpstr>Subsidies</vt:lpstr>
      <vt:lpstr>Financiële rentabiliteit</vt:lpstr>
      <vt:lpstr>Financiële rentabiliteit</vt:lpstr>
      <vt:lpstr>Financiële rentabiliteit</vt:lpstr>
      <vt:lpstr>Financiële rentabiliteit</vt:lpstr>
      <vt:lpstr>Wat doen wij?</vt:lpstr>
      <vt:lpstr>PowerPoint-presentatie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Kim</dc:creator>
  <cp:lastModifiedBy>Mark Minderhoud</cp:lastModifiedBy>
  <cp:revision>87</cp:revision>
  <cp:lastPrinted>2017-03-08T11:52:01Z</cp:lastPrinted>
  <dcterms:created xsi:type="dcterms:W3CDTF">2016-03-18T09:45:47Z</dcterms:created>
  <dcterms:modified xsi:type="dcterms:W3CDTF">2017-03-08T13:07:26Z</dcterms:modified>
</cp:coreProperties>
</file>