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3"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270806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423681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69779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364460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180325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2E214EA-E1F2-4DF5-A7E0-0B9513EF038A}" type="datetimeFigureOut">
              <a:rPr lang="nl-NL" smtClean="0"/>
              <a:t>7-3-2016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280052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2E214EA-E1F2-4DF5-A7E0-0B9513EF038A}" type="datetimeFigureOut">
              <a:rPr lang="nl-NL" smtClean="0"/>
              <a:t>7-3-2016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54845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2E214EA-E1F2-4DF5-A7E0-0B9513EF038A}" type="datetimeFigureOut">
              <a:rPr lang="nl-NL" smtClean="0"/>
              <a:t>7-3-2016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418346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2E214EA-E1F2-4DF5-A7E0-0B9513EF038A}" type="datetimeFigureOut">
              <a:rPr lang="nl-NL" smtClean="0"/>
              <a:t>7-3-2016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21526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2E214EA-E1F2-4DF5-A7E0-0B9513EF038A}" type="datetimeFigureOut">
              <a:rPr lang="nl-NL" smtClean="0"/>
              <a:t>7-3-2016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218161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2E214EA-E1F2-4DF5-A7E0-0B9513EF038A}" type="datetimeFigureOut">
              <a:rPr lang="nl-NL" smtClean="0"/>
              <a:t>7-3-2016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4D73C4-26F0-41CD-B7A1-407C63B3AB3D}" type="slidenum">
              <a:rPr lang="nl-NL" smtClean="0"/>
              <a:t>‹nr.›</a:t>
            </a:fld>
            <a:endParaRPr lang="nl-NL"/>
          </a:p>
        </p:txBody>
      </p:sp>
    </p:spTree>
    <p:extLst>
      <p:ext uri="{BB962C8B-B14F-4D97-AF65-F5344CB8AC3E}">
        <p14:creationId xmlns:p14="http://schemas.microsoft.com/office/powerpoint/2010/main" val="188080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214EA-E1F2-4DF5-A7E0-0B9513EF038A}" type="datetimeFigureOut">
              <a:rPr lang="nl-NL" smtClean="0"/>
              <a:t>7-3-2016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D73C4-26F0-41CD-B7A1-407C63B3AB3D}" type="slidenum">
              <a:rPr lang="nl-NL" smtClean="0"/>
              <a:t>‹nr.›</a:t>
            </a:fld>
            <a:endParaRPr lang="nl-NL"/>
          </a:p>
        </p:txBody>
      </p:sp>
    </p:spTree>
    <p:extLst>
      <p:ext uri="{BB962C8B-B14F-4D97-AF65-F5344CB8AC3E}">
        <p14:creationId xmlns:p14="http://schemas.microsoft.com/office/powerpoint/2010/main" val="3307816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Ouderbetrokkenheid</a:t>
            </a:r>
            <a:endParaRPr lang="nl-NL" dirty="0"/>
          </a:p>
        </p:txBody>
      </p:sp>
      <p:sp>
        <p:nvSpPr>
          <p:cNvPr id="3" name="Ondertitel 2"/>
          <p:cNvSpPr>
            <a:spLocks noGrp="1"/>
          </p:cNvSpPr>
          <p:nvPr>
            <p:ph type="subTitle" idx="1"/>
          </p:nvPr>
        </p:nvSpPr>
        <p:spPr/>
        <p:txBody>
          <a:bodyPr/>
          <a:lstStyle/>
          <a:p>
            <a:r>
              <a:rPr lang="nl-NL" dirty="0" smtClean="0"/>
              <a:t>Ouders en school samen</a:t>
            </a:r>
          </a:p>
          <a:p>
            <a:endParaRPr lang="nl-NL" dirty="0"/>
          </a:p>
          <a:p>
            <a:r>
              <a:rPr lang="nl-NL" dirty="0" smtClean="0"/>
              <a:t>Maart 2016</a:t>
            </a:r>
            <a:endParaRPr lang="nl-NL" dirty="0"/>
          </a:p>
        </p:txBody>
      </p:sp>
    </p:spTree>
    <p:extLst>
      <p:ext uri="{BB962C8B-B14F-4D97-AF65-F5344CB8AC3E}">
        <p14:creationId xmlns:p14="http://schemas.microsoft.com/office/powerpoint/2010/main" val="65706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nvGraphicFramePr>
        <p:xfrm>
          <a:off x="477837" y="2290000"/>
          <a:ext cx="8188325" cy="3146362"/>
        </p:xfrm>
        <a:graphic>
          <a:graphicData uri="http://schemas.openxmlformats.org/drawingml/2006/table">
            <a:tbl>
              <a:tblPr firstRow="1" firstCol="1" bandRow="1"/>
              <a:tblGrid>
                <a:gridCol w="2247265"/>
                <a:gridCol w="5941060"/>
              </a:tblGrid>
              <a:tr h="0">
                <a:tc gridSpan="2">
                  <a:txBody>
                    <a:bodyPr/>
                    <a:lstStyle/>
                    <a:p>
                      <a:pPr>
                        <a:spcAft>
                          <a:spcPts val="0"/>
                        </a:spcAft>
                      </a:pPr>
                      <a:r>
                        <a:rPr lang="nl-NL" sz="1400" b="1">
                          <a:effectLst/>
                          <a:latin typeface="Calibri"/>
                          <a:ea typeface="Calibri"/>
                          <a:cs typeface="Times New Roman"/>
                        </a:rPr>
                        <a:t>Doel: </a:t>
                      </a:r>
                      <a:r>
                        <a:rPr lang="nl-NL" sz="1200">
                          <a:effectLst/>
                          <a:latin typeface="Calibri"/>
                          <a:ea typeface="Calibri"/>
                          <a:cs typeface="Times New Roman"/>
                        </a:rPr>
                        <a:t>In 2017 is er een netwerk van een paar mensen per scholengroep die specialist ouderbetrokkenheid en samen leren zijn. In dit netwerk zijn ook docenten van de HZ betrokken. Ouderbetrokkenheid wordt daarbij gezien als onderdeel van de pedagogische identiteit van scholen. Het samen leren staat voorop.</a:t>
                      </a:r>
                      <a:r>
                        <a:rPr lang="nl-NL" sz="1400" b="1">
                          <a:effectLst/>
                          <a:latin typeface="Calibri"/>
                          <a:ea typeface="Calibri"/>
                          <a:cs typeface="Times New Roman"/>
                        </a:rPr>
                        <a:t/>
                      </a:r>
                      <a:br>
                        <a:rPr lang="nl-NL" sz="1400" b="1">
                          <a:effectLst/>
                          <a:latin typeface="Calibri"/>
                          <a:ea typeface="Calibri"/>
                          <a:cs typeface="Times New Roman"/>
                        </a:rPr>
                      </a:br>
                      <a:endParaRPr lang="nl-NL"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nl-NL"/>
                    </a:p>
                  </a:txBody>
                  <a:tcPr/>
                </a:tc>
              </a:tr>
              <a:tr h="0">
                <a:tc>
                  <a:txBody>
                    <a:bodyPr/>
                    <a:lstStyle/>
                    <a:p>
                      <a:pPr>
                        <a:lnSpc>
                          <a:spcPct val="107000"/>
                        </a:lnSpc>
                        <a:spcAft>
                          <a:spcPts val="0"/>
                        </a:spcAft>
                      </a:pPr>
                      <a:r>
                        <a:rPr lang="nl-NL" sz="1400" b="1">
                          <a:effectLst/>
                          <a:latin typeface="Calibri"/>
                          <a:ea typeface="Calibri"/>
                          <a:cs typeface="Times New Roman"/>
                        </a:rPr>
                        <a:t>Wat:</a:t>
                      </a:r>
                      <a:endParaRPr lang="nl-NL" sz="1100">
                        <a:effectLst/>
                        <a:latin typeface="Calibri"/>
                        <a:ea typeface="Calibri"/>
                        <a:cs typeface="Times New Roman"/>
                      </a:endParaRPr>
                    </a:p>
                    <a:p>
                      <a:pPr>
                        <a:lnSpc>
                          <a:spcPct val="107000"/>
                        </a:lnSpc>
                        <a:spcAft>
                          <a:spcPts val="0"/>
                        </a:spcAft>
                      </a:pPr>
                      <a:r>
                        <a:rPr lang="nl-NL" sz="1100">
                          <a:effectLst/>
                          <a:latin typeface="Calibri"/>
                          <a:ea typeface="Calibri"/>
                          <a:cs typeface="Times New Roman"/>
                        </a:rPr>
                        <a:t>Een omschrijving van de activiteit(en)</a:t>
                      </a:r>
                    </a:p>
                    <a:p>
                      <a:pPr>
                        <a:lnSpc>
                          <a:spcPct val="107000"/>
                        </a:lnSpc>
                        <a:spcAft>
                          <a:spcPts val="0"/>
                        </a:spcAft>
                      </a:pPr>
                      <a:r>
                        <a:rPr lang="nl-NL"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342900" lvl="0" indent="-342900">
                        <a:spcAft>
                          <a:spcPts val="0"/>
                        </a:spcAft>
                        <a:buFont typeface="Symbol"/>
                        <a:buChar char=""/>
                      </a:pPr>
                      <a:r>
                        <a:rPr lang="nl-NL" sz="1200" dirty="0">
                          <a:effectLst/>
                          <a:latin typeface="Calibri"/>
                          <a:ea typeface="Calibri"/>
                          <a:cs typeface="Times New Roman"/>
                        </a:rPr>
                        <a:t>3x een plenaire bijeenkomst voor alle deelnemers. Iedere deelnemer wordt uitgenodigd ook een ouder mee te nemen.</a:t>
                      </a:r>
                      <a:endParaRPr lang="nl-NL" sz="1100" dirty="0">
                        <a:effectLst/>
                        <a:latin typeface="Calibri"/>
                        <a:ea typeface="Calibri"/>
                        <a:cs typeface="Times New Roman"/>
                      </a:endParaRPr>
                    </a:p>
                    <a:p>
                      <a:pPr marL="228600">
                        <a:lnSpc>
                          <a:spcPct val="107000"/>
                        </a:lnSpc>
                        <a:spcAft>
                          <a:spcPts val="0"/>
                        </a:spcAft>
                      </a:pPr>
                      <a:r>
                        <a:rPr lang="en-US" sz="1200" dirty="0">
                          <a:effectLst/>
                          <a:latin typeface="Calibri"/>
                          <a:ea typeface="Calibri"/>
                          <a:cs typeface="Times New Roman"/>
                        </a:rPr>
                        <a:t> </a:t>
                      </a:r>
                      <a:endParaRPr lang="nl-NL" sz="1100" dirty="0">
                        <a:effectLst/>
                        <a:latin typeface="Calibri"/>
                        <a:ea typeface="Calibri"/>
                        <a:cs typeface="Times New Roman"/>
                      </a:endParaRPr>
                    </a:p>
                    <a:p>
                      <a:pPr marL="342900" lvl="0" indent="-342900">
                        <a:spcAft>
                          <a:spcPts val="0"/>
                        </a:spcAft>
                        <a:buFont typeface="Symbol"/>
                        <a:buChar char=""/>
                      </a:pPr>
                      <a:r>
                        <a:rPr lang="nl-NL" sz="1200" dirty="0">
                          <a:effectLst/>
                          <a:latin typeface="Calibri"/>
                          <a:ea typeface="Calibri"/>
                          <a:cs typeface="Times New Roman"/>
                        </a:rPr>
                        <a:t>Een aantal </a:t>
                      </a:r>
                      <a:r>
                        <a:rPr lang="nl-NL" sz="1200" dirty="0" err="1">
                          <a:effectLst/>
                          <a:latin typeface="Calibri"/>
                          <a:ea typeface="Calibri"/>
                          <a:cs typeface="Times New Roman"/>
                        </a:rPr>
                        <a:t>PLG’s</a:t>
                      </a:r>
                      <a:r>
                        <a:rPr lang="nl-NL" sz="1200" dirty="0">
                          <a:effectLst/>
                          <a:latin typeface="Calibri"/>
                          <a:ea typeface="Calibri"/>
                          <a:cs typeface="Times New Roman"/>
                        </a:rPr>
                        <a:t> (professionele leergemeenschappen) op schoolniveau. </a:t>
                      </a:r>
                      <a:endParaRPr lang="nl-NL" sz="1100" dirty="0">
                        <a:effectLst/>
                        <a:latin typeface="Calibri"/>
                        <a:ea typeface="Calibri"/>
                        <a:cs typeface="Times New Roman"/>
                      </a:endParaRPr>
                    </a:p>
                    <a:p>
                      <a:pPr marL="457200">
                        <a:spcAft>
                          <a:spcPts val="0"/>
                        </a:spcAft>
                      </a:pPr>
                      <a:r>
                        <a:rPr lang="nl-NL" sz="1200" dirty="0">
                          <a:effectLst/>
                          <a:latin typeface="Calibri"/>
                          <a:ea typeface="Calibri"/>
                          <a:cs typeface="Times New Roman"/>
                        </a:rPr>
                        <a:t> </a:t>
                      </a:r>
                      <a:endParaRPr lang="nl-NL" sz="1100" dirty="0">
                        <a:effectLst/>
                        <a:latin typeface="Calibri"/>
                        <a:ea typeface="Calibri"/>
                        <a:cs typeface="Times New Roman"/>
                      </a:endParaRPr>
                    </a:p>
                    <a:p>
                      <a:pPr marL="342900" lvl="0" indent="-342900">
                        <a:spcAft>
                          <a:spcPts val="0"/>
                        </a:spcAft>
                        <a:buFont typeface="Symbol"/>
                        <a:buChar char=""/>
                      </a:pPr>
                      <a:r>
                        <a:rPr lang="nl-NL" sz="1200" dirty="0">
                          <a:effectLst/>
                          <a:latin typeface="Calibri"/>
                          <a:ea typeface="Calibri"/>
                          <a:cs typeface="Times New Roman"/>
                        </a:rPr>
                        <a:t>2 “verzamel” </a:t>
                      </a:r>
                      <a:r>
                        <a:rPr lang="nl-NL" sz="1200" dirty="0" err="1">
                          <a:effectLst/>
                          <a:latin typeface="Calibri"/>
                          <a:ea typeface="Calibri"/>
                          <a:cs typeface="Times New Roman"/>
                        </a:rPr>
                        <a:t>PLG’s</a:t>
                      </a:r>
                      <a:r>
                        <a:rPr lang="nl-NL" sz="1200" dirty="0">
                          <a:effectLst/>
                          <a:latin typeface="Calibri"/>
                          <a:ea typeface="Calibri"/>
                          <a:cs typeface="Times New Roman"/>
                        </a:rPr>
                        <a:t> van mensen van verschillende scholen die individueel of met een collega meedoen. </a:t>
                      </a:r>
                      <a:endParaRPr lang="nl-NL" sz="1100" dirty="0">
                        <a:effectLst/>
                        <a:latin typeface="Calibri"/>
                        <a:ea typeface="Calibri"/>
                        <a:cs typeface="Times New Roman"/>
                      </a:endParaRPr>
                    </a:p>
                    <a:p>
                      <a:pPr marL="457200">
                        <a:spcAft>
                          <a:spcPts val="0"/>
                        </a:spcAft>
                      </a:pPr>
                      <a:r>
                        <a:rPr lang="nl-NL" sz="1200" dirty="0">
                          <a:effectLst/>
                          <a:latin typeface="Calibri"/>
                          <a:ea typeface="Calibri"/>
                          <a:cs typeface="Times New Roman"/>
                        </a:rPr>
                        <a:t> </a:t>
                      </a:r>
                      <a:endParaRPr lang="nl-NL" sz="1100" dirty="0">
                        <a:effectLst/>
                        <a:latin typeface="Calibri"/>
                        <a:ea typeface="Calibri"/>
                        <a:cs typeface="Times New Roman"/>
                      </a:endParaRPr>
                    </a:p>
                    <a:p>
                      <a:pPr marL="342900" lvl="0" indent="-342900">
                        <a:spcAft>
                          <a:spcPts val="0"/>
                        </a:spcAft>
                        <a:buFont typeface="Symbol"/>
                        <a:buChar char=""/>
                      </a:pPr>
                      <a:r>
                        <a:rPr lang="nl-NL" sz="1200" dirty="0">
                          <a:effectLst/>
                          <a:latin typeface="Calibri"/>
                          <a:ea typeface="Calibri"/>
                          <a:cs typeface="Times New Roman"/>
                        </a:rPr>
                        <a:t>een leerteam voor leidinggevenden. </a:t>
                      </a:r>
                      <a:endParaRPr lang="nl-NL" sz="1100" dirty="0">
                        <a:effectLst/>
                        <a:latin typeface="Calibri"/>
                        <a:ea typeface="Calibri"/>
                        <a:cs typeface="Times New Roman"/>
                      </a:endParaRPr>
                    </a:p>
                    <a:p>
                      <a:pPr>
                        <a:lnSpc>
                          <a:spcPct val="107000"/>
                        </a:lnSpc>
                        <a:spcAft>
                          <a:spcPts val="0"/>
                        </a:spcAft>
                      </a:pPr>
                      <a:r>
                        <a:rPr lang="en-US" sz="1200" dirty="0">
                          <a:effectLst/>
                          <a:latin typeface="Calibri"/>
                          <a:ea typeface="Calibri"/>
                          <a:cs typeface="Times New Roman"/>
                        </a:rPr>
                        <a:t> </a:t>
                      </a:r>
                      <a:endParaRPr lang="nl-NL" sz="1100" dirty="0">
                        <a:effectLst/>
                        <a:latin typeface="Calibri"/>
                        <a:ea typeface="Calibri"/>
                        <a:cs typeface="Times New Roman"/>
                      </a:endParaRPr>
                    </a:p>
                    <a:p>
                      <a:pPr marL="342900" lvl="0" indent="-342900">
                        <a:spcAft>
                          <a:spcPts val="0"/>
                        </a:spcAft>
                        <a:buFont typeface="Symbol"/>
                        <a:buChar char=""/>
                      </a:pPr>
                      <a:r>
                        <a:rPr lang="nl-NL" sz="1200" dirty="0">
                          <a:effectLst/>
                          <a:latin typeface="Calibri"/>
                          <a:ea typeface="Calibri"/>
                          <a:cs typeface="Times New Roman"/>
                        </a:rPr>
                        <a:t>Studenten zullen we van harte uitnodigen mee te doen, eigen </a:t>
                      </a:r>
                      <a:r>
                        <a:rPr lang="nl-NL" sz="1200" dirty="0" err="1">
                          <a:effectLst/>
                          <a:latin typeface="Calibri"/>
                          <a:ea typeface="Calibri"/>
                          <a:cs typeface="Times New Roman"/>
                        </a:rPr>
                        <a:t>PLG’s</a:t>
                      </a:r>
                      <a:r>
                        <a:rPr lang="nl-NL" sz="1200" dirty="0">
                          <a:effectLst/>
                          <a:latin typeface="Calibri"/>
                          <a:ea typeface="Calibri"/>
                          <a:cs typeface="Times New Roman"/>
                        </a:rPr>
                        <a:t> rond dit onderwerp op te zetten of onderzoek te doen op een aspect van ouderbetrokkenheid. </a:t>
                      </a:r>
                      <a:endParaRPr lang="nl-NL" sz="1100" dirty="0">
                        <a:effectLst/>
                        <a:latin typeface="Calibri"/>
                        <a:ea typeface="Calibri"/>
                        <a:cs typeface="Times New Roman"/>
                      </a:endParaRPr>
                    </a:p>
                    <a:p>
                      <a:pPr>
                        <a:lnSpc>
                          <a:spcPct val="107000"/>
                        </a:lnSpc>
                        <a:spcAft>
                          <a:spcPts val="0"/>
                        </a:spcAft>
                      </a:pPr>
                      <a:r>
                        <a:rPr lang="nl-NL"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477838" y="2290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5010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nvGraphicFramePr>
        <p:xfrm>
          <a:off x="1200289" y="1574673"/>
          <a:ext cx="6743421" cy="4577017"/>
        </p:xfrm>
        <a:graphic>
          <a:graphicData uri="http://schemas.openxmlformats.org/drawingml/2006/table">
            <a:tbl>
              <a:tblPr firstRow="1" firstCol="1" bandRow="1"/>
              <a:tblGrid>
                <a:gridCol w="1850715"/>
                <a:gridCol w="4892706"/>
              </a:tblGrid>
              <a:tr h="4525963">
                <a:tc>
                  <a:txBody>
                    <a:bodyPr/>
                    <a:lstStyle/>
                    <a:p>
                      <a:pPr>
                        <a:spcAft>
                          <a:spcPts val="0"/>
                        </a:spcAft>
                      </a:pPr>
                      <a:r>
                        <a:rPr lang="nl-NL" sz="1200" b="1" dirty="0">
                          <a:effectLst/>
                          <a:latin typeface="Calibri"/>
                          <a:ea typeface="Calibri"/>
                          <a:cs typeface="Times New Roman"/>
                        </a:rPr>
                        <a:t>Hoe: </a:t>
                      </a:r>
                      <a:endParaRPr lang="nl-NL" sz="900" dirty="0">
                        <a:effectLst/>
                        <a:latin typeface="Calibri"/>
                        <a:ea typeface="Calibri"/>
                        <a:cs typeface="Times New Roman"/>
                      </a:endParaRPr>
                    </a:p>
                    <a:p>
                      <a:pPr>
                        <a:spcAft>
                          <a:spcPts val="0"/>
                        </a:spcAft>
                      </a:pPr>
                      <a:r>
                        <a:rPr lang="nl-NL" sz="900" dirty="0">
                          <a:effectLst/>
                          <a:latin typeface="Calibri"/>
                          <a:ea typeface="Calibri"/>
                          <a:cs typeface="Times New Roman"/>
                        </a:rPr>
                        <a:t>een meer concrete invulling van de aanpak</a:t>
                      </a:r>
                    </a:p>
                    <a:p>
                      <a:pPr>
                        <a:lnSpc>
                          <a:spcPct val="107000"/>
                        </a:lnSpc>
                        <a:spcAft>
                          <a:spcPts val="0"/>
                        </a:spcAft>
                      </a:pPr>
                      <a:r>
                        <a:rPr lang="nl-NL" sz="900" dirty="0">
                          <a:effectLst/>
                          <a:latin typeface="Calibri"/>
                          <a:ea typeface="Calibri"/>
                          <a:cs typeface="Times New Roman"/>
                        </a:rPr>
                        <a:t> </a:t>
                      </a:r>
                    </a:p>
                  </a:txBody>
                  <a:tcPr marL="56478" marR="56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342900" lvl="0" indent="-342900">
                        <a:spcAft>
                          <a:spcPts val="0"/>
                        </a:spcAft>
                        <a:buFont typeface="Symbol"/>
                        <a:buChar char=""/>
                      </a:pPr>
                      <a:r>
                        <a:rPr lang="nl-NL" sz="1000" b="1" dirty="0">
                          <a:effectLst/>
                          <a:latin typeface="Calibri"/>
                          <a:ea typeface="Calibri"/>
                          <a:cs typeface="Times New Roman"/>
                        </a:rPr>
                        <a:t>3x een plenaire bijeenkomst: </a:t>
                      </a:r>
                      <a:r>
                        <a:rPr lang="nl-NL" sz="1000" dirty="0">
                          <a:effectLst/>
                          <a:latin typeface="Calibri"/>
                          <a:ea typeface="Calibri"/>
                          <a:cs typeface="Times New Roman"/>
                        </a:rPr>
                        <a:t>Op woensdagmiddag verdeeld over het jaar. De 1</a:t>
                      </a:r>
                      <a:r>
                        <a:rPr lang="nl-NL" sz="1000" baseline="30000" dirty="0">
                          <a:effectLst/>
                          <a:latin typeface="Calibri"/>
                          <a:ea typeface="Calibri"/>
                          <a:cs typeface="Times New Roman"/>
                        </a:rPr>
                        <a:t>e</a:t>
                      </a:r>
                      <a:r>
                        <a:rPr lang="nl-NL" sz="1000" dirty="0">
                          <a:effectLst/>
                          <a:latin typeface="Calibri"/>
                          <a:ea typeface="Calibri"/>
                          <a:cs typeface="Times New Roman"/>
                        </a:rPr>
                        <a:t> keer een landelijke spreker met een inhoudelijk verhaal over Ouderbetrokkenheid. De 2</a:t>
                      </a:r>
                      <a:r>
                        <a:rPr lang="nl-NL" sz="1000" baseline="30000" dirty="0">
                          <a:effectLst/>
                          <a:latin typeface="Calibri"/>
                          <a:ea typeface="Calibri"/>
                          <a:cs typeface="Times New Roman"/>
                        </a:rPr>
                        <a:t>e</a:t>
                      </a:r>
                      <a:r>
                        <a:rPr lang="nl-NL" sz="1000" dirty="0">
                          <a:effectLst/>
                          <a:latin typeface="Calibri"/>
                          <a:ea typeface="Calibri"/>
                          <a:cs typeface="Times New Roman"/>
                        </a:rPr>
                        <a:t> keer de focus op kennis delen en verdieping van theorie en praktijk. De 3</a:t>
                      </a:r>
                      <a:r>
                        <a:rPr lang="nl-NL" sz="1000" baseline="30000" dirty="0">
                          <a:effectLst/>
                          <a:latin typeface="Calibri"/>
                          <a:ea typeface="Calibri"/>
                          <a:cs typeface="Times New Roman"/>
                        </a:rPr>
                        <a:t>e</a:t>
                      </a:r>
                      <a:r>
                        <a:rPr lang="nl-NL" sz="1000" dirty="0">
                          <a:effectLst/>
                          <a:latin typeface="Calibri"/>
                          <a:ea typeface="Calibri"/>
                          <a:cs typeface="Times New Roman"/>
                        </a:rPr>
                        <a:t> keer een “open podium” en het delen van opbrengsten.</a:t>
                      </a:r>
                      <a:endParaRPr lang="nl-NL" sz="900" dirty="0">
                        <a:effectLst/>
                        <a:latin typeface="Calibri"/>
                        <a:ea typeface="Calibri"/>
                        <a:cs typeface="Times New Roman"/>
                      </a:endParaRPr>
                    </a:p>
                    <a:p>
                      <a:pPr marL="342900" lvl="0" indent="-342900">
                        <a:spcAft>
                          <a:spcPts val="0"/>
                        </a:spcAft>
                        <a:buFont typeface="Symbol"/>
                        <a:buChar char=""/>
                      </a:pPr>
                      <a:r>
                        <a:rPr lang="nl-NL" sz="1000" dirty="0">
                          <a:effectLst/>
                          <a:latin typeface="Calibri"/>
                          <a:ea typeface="Calibri"/>
                          <a:cs typeface="Times New Roman"/>
                        </a:rPr>
                        <a:t>Een aantal </a:t>
                      </a:r>
                      <a:r>
                        <a:rPr lang="nl-NL" sz="1000" b="1" dirty="0" err="1">
                          <a:effectLst/>
                          <a:latin typeface="Calibri"/>
                          <a:ea typeface="Calibri"/>
                          <a:cs typeface="Times New Roman"/>
                        </a:rPr>
                        <a:t>PLG’s</a:t>
                      </a:r>
                      <a:r>
                        <a:rPr lang="nl-NL" sz="1000" b="1" dirty="0">
                          <a:effectLst/>
                          <a:latin typeface="Calibri"/>
                          <a:ea typeface="Calibri"/>
                          <a:cs typeface="Times New Roman"/>
                        </a:rPr>
                        <a:t> (professionele leergemeenschappen) op schoolniveau: </a:t>
                      </a:r>
                      <a:r>
                        <a:rPr lang="nl-NL" sz="1000" dirty="0">
                          <a:effectLst/>
                          <a:latin typeface="Calibri"/>
                          <a:ea typeface="Calibri"/>
                          <a:cs typeface="Times New Roman"/>
                        </a:rPr>
                        <a:t>Scholen die dat willen, doen met (een deel van) het team mee. Dit vraagt dus inzet en commitment van een groep teamleden. 4 bijeenkomsten en tussendoor “huiswerk” voor alle deelnemers. Het doel van </a:t>
                      </a:r>
                      <a:r>
                        <a:rPr lang="nl-NL" sz="1000" dirty="0" err="1">
                          <a:effectLst/>
                          <a:latin typeface="Calibri"/>
                          <a:ea typeface="Calibri"/>
                          <a:cs typeface="Times New Roman"/>
                        </a:rPr>
                        <a:t>PLG’s</a:t>
                      </a:r>
                      <a:r>
                        <a:rPr lang="nl-NL" sz="1000" dirty="0">
                          <a:effectLst/>
                          <a:latin typeface="Calibri"/>
                          <a:ea typeface="Calibri"/>
                          <a:cs typeface="Times New Roman"/>
                        </a:rPr>
                        <a:t> is het ontwikkelen van kennis, startend vanuit een eigen leervraag.</a:t>
                      </a:r>
                      <a:endParaRPr lang="nl-NL" sz="900" dirty="0">
                        <a:effectLst/>
                        <a:latin typeface="Calibri"/>
                        <a:ea typeface="Calibri"/>
                        <a:cs typeface="Times New Roman"/>
                      </a:endParaRPr>
                    </a:p>
                    <a:p>
                      <a:pPr marL="457200">
                        <a:spcAft>
                          <a:spcPts val="0"/>
                        </a:spcAft>
                      </a:pPr>
                      <a:r>
                        <a:rPr lang="nl-NL" sz="1000" dirty="0">
                          <a:effectLst/>
                          <a:latin typeface="Calibri"/>
                          <a:ea typeface="Calibri"/>
                          <a:cs typeface="Times New Roman"/>
                        </a:rPr>
                        <a:t> </a:t>
                      </a:r>
                      <a:endParaRPr lang="nl-NL" sz="900" dirty="0">
                        <a:effectLst/>
                        <a:latin typeface="Calibri"/>
                        <a:ea typeface="Calibri"/>
                        <a:cs typeface="Times New Roman"/>
                      </a:endParaRPr>
                    </a:p>
                    <a:p>
                      <a:pPr marL="342900" lvl="0" indent="-342900">
                        <a:spcAft>
                          <a:spcPts val="0"/>
                        </a:spcAft>
                        <a:buFont typeface="Symbol"/>
                        <a:buChar char=""/>
                      </a:pPr>
                      <a:r>
                        <a:rPr lang="nl-NL" sz="1000" b="1" dirty="0">
                          <a:effectLst/>
                          <a:latin typeface="Calibri"/>
                          <a:ea typeface="Calibri"/>
                          <a:cs typeface="Times New Roman"/>
                        </a:rPr>
                        <a:t>2 “verzamel” </a:t>
                      </a:r>
                      <a:r>
                        <a:rPr lang="nl-NL" sz="1000" b="1" dirty="0" err="1">
                          <a:effectLst/>
                          <a:latin typeface="Calibri"/>
                          <a:ea typeface="Calibri"/>
                          <a:cs typeface="Times New Roman"/>
                        </a:rPr>
                        <a:t>PLG’s</a:t>
                      </a:r>
                      <a:r>
                        <a:rPr lang="nl-NL" sz="1000" b="1" dirty="0">
                          <a:effectLst/>
                          <a:latin typeface="Calibri"/>
                          <a:ea typeface="Calibri"/>
                          <a:cs typeface="Times New Roman"/>
                        </a:rPr>
                        <a:t> van mensen van verschillende scholen die individueel of met een collega meedoen</a:t>
                      </a:r>
                      <a:r>
                        <a:rPr lang="nl-NL" sz="1000" dirty="0">
                          <a:effectLst/>
                          <a:latin typeface="Calibri"/>
                          <a:ea typeface="Calibri"/>
                          <a:cs typeface="Times New Roman"/>
                        </a:rPr>
                        <a:t>. Ook hier is het doel het ontwikkelen van eigen kennis.</a:t>
                      </a:r>
                      <a:endParaRPr lang="nl-NL" sz="900" dirty="0">
                        <a:effectLst/>
                        <a:latin typeface="Calibri"/>
                        <a:ea typeface="Calibri"/>
                        <a:cs typeface="Times New Roman"/>
                      </a:endParaRPr>
                    </a:p>
                    <a:p>
                      <a:pPr marL="342900" lvl="0" indent="-342900">
                        <a:spcAft>
                          <a:spcPts val="0"/>
                        </a:spcAft>
                        <a:buFont typeface="Calibri"/>
                        <a:buChar char="-"/>
                      </a:pPr>
                      <a:r>
                        <a:rPr lang="nl-NL" sz="1000" dirty="0">
                          <a:effectLst/>
                          <a:latin typeface="Calibri"/>
                          <a:ea typeface="Calibri"/>
                          <a:cs typeface="Times New Roman"/>
                        </a:rPr>
                        <a:t>Eén PLG met als thema “de inhoud van ouderbetrokkenheid”. Daarbij gaat het over vragen als: Wat wil ik delen en bespreken met ouders? En met welk doel? Waar wil ik ouders bij betrekken? Wat willen ouders horen, zien, doen en bespreken?</a:t>
                      </a:r>
                      <a:endParaRPr lang="nl-NL" sz="900" dirty="0">
                        <a:effectLst/>
                        <a:latin typeface="Calibri"/>
                        <a:ea typeface="Calibri"/>
                        <a:cs typeface="Times New Roman"/>
                      </a:endParaRPr>
                    </a:p>
                    <a:p>
                      <a:pPr marL="342900" lvl="0" indent="-342900">
                        <a:spcAft>
                          <a:spcPts val="0"/>
                        </a:spcAft>
                        <a:buFont typeface="Calibri"/>
                        <a:buChar char="-"/>
                      </a:pPr>
                      <a:r>
                        <a:rPr lang="nl-NL" sz="1000" dirty="0">
                          <a:effectLst/>
                          <a:latin typeface="Calibri"/>
                          <a:ea typeface="Calibri"/>
                          <a:cs typeface="Times New Roman"/>
                        </a:rPr>
                        <a:t>Eén PLG die draait om de eigen vragen van deelnemers. Dat kan van alles zijn. Bijvoorbeeld: Hoe bouw ik een goede relatie op met ouders? Zend en ontvang ik goed? Zien ouders mij, zoals ik mezelf zie? Hoe betrek ik alle ouders bij de school?</a:t>
                      </a:r>
                      <a:endParaRPr lang="nl-NL" sz="900" dirty="0">
                        <a:effectLst/>
                        <a:latin typeface="Calibri"/>
                        <a:ea typeface="Calibri"/>
                        <a:cs typeface="Times New Roman"/>
                      </a:endParaRPr>
                    </a:p>
                    <a:p>
                      <a:pPr marL="457200">
                        <a:lnSpc>
                          <a:spcPct val="107000"/>
                        </a:lnSpc>
                        <a:spcAft>
                          <a:spcPts val="0"/>
                        </a:spcAft>
                      </a:pPr>
                      <a:r>
                        <a:rPr lang="en-US" sz="1000" dirty="0" err="1">
                          <a:effectLst/>
                          <a:latin typeface="Calibri"/>
                          <a:ea typeface="Calibri"/>
                          <a:cs typeface="Times New Roman"/>
                        </a:rPr>
                        <a:t>Ook</a:t>
                      </a:r>
                      <a:r>
                        <a:rPr lang="en-US" sz="1000" dirty="0">
                          <a:effectLst/>
                          <a:latin typeface="Calibri"/>
                          <a:ea typeface="Calibri"/>
                          <a:cs typeface="Times New Roman"/>
                        </a:rPr>
                        <a:t> </a:t>
                      </a:r>
                      <a:r>
                        <a:rPr lang="en-US" sz="1000" dirty="0" err="1">
                          <a:effectLst/>
                          <a:latin typeface="Calibri"/>
                          <a:ea typeface="Calibri"/>
                          <a:cs typeface="Times New Roman"/>
                        </a:rPr>
                        <a:t>deze</a:t>
                      </a:r>
                      <a:r>
                        <a:rPr lang="en-US" sz="1000" dirty="0">
                          <a:effectLst/>
                          <a:latin typeface="Calibri"/>
                          <a:ea typeface="Calibri"/>
                          <a:cs typeface="Times New Roman"/>
                        </a:rPr>
                        <a:t> PLG’s </a:t>
                      </a:r>
                      <a:r>
                        <a:rPr lang="en-US" sz="1000" dirty="0" err="1">
                          <a:effectLst/>
                          <a:latin typeface="Calibri"/>
                          <a:ea typeface="Calibri"/>
                          <a:cs typeface="Times New Roman"/>
                        </a:rPr>
                        <a:t>komen</a:t>
                      </a:r>
                      <a:r>
                        <a:rPr lang="en-US" sz="1000" dirty="0">
                          <a:effectLst/>
                          <a:latin typeface="Calibri"/>
                          <a:ea typeface="Calibri"/>
                          <a:cs typeface="Times New Roman"/>
                        </a:rPr>
                        <a:t>  4x </a:t>
                      </a:r>
                      <a:r>
                        <a:rPr lang="en-US" sz="1000" dirty="0" err="1">
                          <a:effectLst/>
                          <a:latin typeface="Calibri"/>
                          <a:ea typeface="Calibri"/>
                          <a:cs typeface="Times New Roman"/>
                        </a:rPr>
                        <a:t>bij</a:t>
                      </a:r>
                      <a:r>
                        <a:rPr lang="en-US" sz="1000" dirty="0">
                          <a:effectLst/>
                          <a:latin typeface="Calibri"/>
                          <a:ea typeface="Calibri"/>
                          <a:cs typeface="Times New Roman"/>
                        </a:rPr>
                        <a:t> </a:t>
                      </a:r>
                      <a:r>
                        <a:rPr lang="en-US" sz="1000" dirty="0" err="1">
                          <a:effectLst/>
                          <a:latin typeface="Calibri"/>
                          <a:ea typeface="Calibri"/>
                          <a:cs typeface="Times New Roman"/>
                        </a:rPr>
                        <a:t>elkaar</a:t>
                      </a:r>
                      <a:r>
                        <a:rPr lang="en-US" sz="1000" dirty="0">
                          <a:effectLst/>
                          <a:latin typeface="Calibri"/>
                          <a:ea typeface="Calibri"/>
                          <a:cs typeface="Times New Roman"/>
                        </a:rPr>
                        <a:t>, </a:t>
                      </a:r>
                      <a:r>
                        <a:rPr lang="en-US" sz="1000" dirty="0" err="1">
                          <a:effectLst/>
                          <a:latin typeface="Calibri"/>
                          <a:ea typeface="Calibri"/>
                          <a:cs typeface="Times New Roman"/>
                        </a:rPr>
                        <a:t>verspreid</a:t>
                      </a:r>
                      <a:r>
                        <a:rPr lang="en-US" sz="1000" dirty="0">
                          <a:effectLst/>
                          <a:latin typeface="Calibri"/>
                          <a:ea typeface="Calibri"/>
                          <a:cs typeface="Times New Roman"/>
                        </a:rPr>
                        <a:t> over het </a:t>
                      </a:r>
                      <a:r>
                        <a:rPr lang="en-US" sz="1000" dirty="0" err="1">
                          <a:effectLst/>
                          <a:latin typeface="Calibri"/>
                          <a:ea typeface="Calibri"/>
                          <a:cs typeface="Times New Roman"/>
                        </a:rPr>
                        <a:t>jaar</a:t>
                      </a:r>
                      <a:r>
                        <a:rPr lang="en-US" sz="1000" dirty="0">
                          <a:effectLst/>
                          <a:latin typeface="Calibri"/>
                          <a:ea typeface="Calibri"/>
                          <a:cs typeface="Times New Roman"/>
                        </a:rPr>
                        <a:t>. </a:t>
                      </a:r>
                      <a:endParaRPr lang="nl-NL" sz="900" dirty="0">
                        <a:effectLst/>
                        <a:latin typeface="Calibri"/>
                        <a:ea typeface="Calibri"/>
                        <a:cs typeface="Times New Roman"/>
                      </a:endParaRPr>
                    </a:p>
                    <a:p>
                      <a:pPr marL="342900" lvl="0" indent="-342900">
                        <a:spcAft>
                          <a:spcPts val="0"/>
                        </a:spcAft>
                        <a:buFont typeface="Symbol"/>
                        <a:buChar char=""/>
                      </a:pPr>
                      <a:r>
                        <a:rPr lang="nl-NL" sz="1000" dirty="0">
                          <a:effectLst/>
                          <a:latin typeface="Calibri"/>
                          <a:ea typeface="Calibri"/>
                          <a:cs typeface="Times New Roman"/>
                        </a:rPr>
                        <a:t>Komend schooljaar willen we ook starten met een </a:t>
                      </a:r>
                      <a:r>
                        <a:rPr lang="nl-NL" sz="1000" b="1" dirty="0">
                          <a:effectLst/>
                          <a:latin typeface="Calibri"/>
                          <a:ea typeface="Calibri"/>
                          <a:cs typeface="Times New Roman"/>
                        </a:rPr>
                        <a:t>leerteam voor leidinggevenden</a:t>
                      </a:r>
                      <a:r>
                        <a:rPr lang="nl-NL" sz="1000" dirty="0">
                          <a:effectLst/>
                          <a:latin typeface="Calibri"/>
                          <a:ea typeface="Calibri"/>
                          <a:cs typeface="Times New Roman"/>
                        </a:rPr>
                        <a:t>. We denken daarbij aan directeuren of mensen met vrijgestelde taken die regelmatig bij elkaar komen om elkaar te helpen en te inspireren bij het maken en uitvoeren van plannen op het gebied van ouderbetrokkenheid. Het doel is hier vooral kennis te delen. Deelnemers brengen zelf hun vragen in, kijken bij elkaar, leren van elkaar en houden elkaar scherp. </a:t>
                      </a:r>
                      <a:endParaRPr lang="nl-NL" sz="900" dirty="0">
                        <a:effectLst/>
                        <a:latin typeface="Calibri"/>
                        <a:ea typeface="Calibri"/>
                        <a:cs typeface="Times New Roman"/>
                      </a:endParaRPr>
                    </a:p>
                    <a:p>
                      <a:pPr marL="342900" lvl="0" indent="-342900">
                        <a:spcAft>
                          <a:spcPts val="0"/>
                        </a:spcAft>
                        <a:buFont typeface="Symbol"/>
                        <a:buChar char=""/>
                      </a:pPr>
                      <a:r>
                        <a:rPr lang="nl-NL" sz="1000" b="1" dirty="0">
                          <a:effectLst/>
                          <a:latin typeface="Calibri"/>
                          <a:ea typeface="Calibri"/>
                          <a:cs typeface="Times New Roman"/>
                        </a:rPr>
                        <a:t>Studenten</a:t>
                      </a:r>
                      <a:r>
                        <a:rPr lang="nl-NL" sz="1000" dirty="0">
                          <a:effectLst/>
                          <a:latin typeface="Calibri"/>
                          <a:ea typeface="Calibri"/>
                          <a:cs typeface="Times New Roman"/>
                        </a:rPr>
                        <a:t> zullen we van harte uitnodigen mee te doen, eigen </a:t>
                      </a:r>
                      <a:r>
                        <a:rPr lang="nl-NL" sz="1000" dirty="0" err="1">
                          <a:effectLst/>
                          <a:latin typeface="Calibri"/>
                          <a:ea typeface="Calibri"/>
                          <a:cs typeface="Times New Roman"/>
                        </a:rPr>
                        <a:t>PLG’s</a:t>
                      </a:r>
                      <a:r>
                        <a:rPr lang="nl-NL" sz="1000" dirty="0">
                          <a:effectLst/>
                          <a:latin typeface="Calibri"/>
                          <a:ea typeface="Calibri"/>
                          <a:cs typeface="Times New Roman"/>
                        </a:rPr>
                        <a:t> rond dit onderwerp op te zetten of onderzoek te doen op een aspect van ouderbetrokkenheid. Het afgelopen jaar heeft juist die wisselwerking tussen leerkrachten, directeuren en studenten heel inspirerend gewerkt.</a:t>
                      </a:r>
                      <a:endParaRPr lang="nl-NL" sz="900" dirty="0">
                        <a:effectLst/>
                        <a:latin typeface="Calibri"/>
                        <a:ea typeface="Calibri"/>
                        <a:cs typeface="Times New Roman"/>
                      </a:endParaRPr>
                    </a:p>
                    <a:p>
                      <a:pPr>
                        <a:lnSpc>
                          <a:spcPct val="107000"/>
                        </a:lnSpc>
                        <a:spcAft>
                          <a:spcPts val="0"/>
                        </a:spcAft>
                      </a:pPr>
                      <a:r>
                        <a:rPr lang="nl-NL" sz="900" dirty="0">
                          <a:effectLst/>
                          <a:latin typeface="Calibri"/>
                          <a:ea typeface="Calibri"/>
                          <a:cs typeface="Times New Roman"/>
                        </a:rPr>
                        <a:t> </a:t>
                      </a:r>
                    </a:p>
                  </a:txBody>
                  <a:tcPr marL="56478" marR="56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9851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nvGraphicFramePr>
        <p:xfrm>
          <a:off x="746219" y="1600200"/>
          <a:ext cx="7651561" cy="4525963"/>
        </p:xfrm>
        <a:graphic>
          <a:graphicData uri="http://schemas.openxmlformats.org/drawingml/2006/table">
            <a:tbl>
              <a:tblPr firstRow="1" firstCol="1" bandRow="1"/>
              <a:tblGrid>
                <a:gridCol w="2099952"/>
                <a:gridCol w="1850141"/>
                <a:gridCol w="1850734"/>
                <a:gridCol w="1850734"/>
              </a:tblGrid>
              <a:tr h="1508655">
                <a:tc>
                  <a:txBody>
                    <a:bodyPr/>
                    <a:lstStyle/>
                    <a:p>
                      <a:pPr>
                        <a:lnSpc>
                          <a:spcPct val="107000"/>
                        </a:lnSpc>
                        <a:spcAft>
                          <a:spcPts val="0"/>
                        </a:spcAft>
                      </a:pPr>
                      <a:r>
                        <a:rPr lang="nl-NL" sz="1300" b="1">
                          <a:effectLst/>
                          <a:latin typeface="Calibri"/>
                          <a:ea typeface="Calibri"/>
                          <a:cs typeface="Times New Roman"/>
                        </a:rPr>
                        <a:t>Wanneer:</a:t>
                      </a:r>
                      <a:endParaRPr lang="nl-NL" sz="1000">
                        <a:effectLst/>
                        <a:latin typeface="Calibri"/>
                        <a:ea typeface="Calibri"/>
                        <a:cs typeface="Times New Roman"/>
                      </a:endParaRPr>
                    </a:p>
                    <a:p>
                      <a:pPr>
                        <a:spcAft>
                          <a:spcPts val="0"/>
                        </a:spcAft>
                      </a:pPr>
                      <a:r>
                        <a:rPr lang="nl-NL" sz="1000">
                          <a:effectLst/>
                          <a:latin typeface="Calibri"/>
                          <a:ea typeface="Calibri"/>
                          <a:cs typeface="Times New Roman"/>
                        </a:rPr>
                        <a:t>De periode die de activiteit beslaat; </a:t>
                      </a:r>
                    </a:p>
                    <a:p>
                      <a:pPr>
                        <a:spcAft>
                          <a:spcPts val="0"/>
                        </a:spcAft>
                      </a:pPr>
                      <a:r>
                        <a:rPr lang="nl-NL" sz="1000">
                          <a:effectLst/>
                          <a:latin typeface="Calibri"/>
                          <a:ea typeface="Calibri"/>
                          <a:cs typeface="Times New Roman"/>
                        </a:rPr>
                        <a:t>de planning;</a:t>
                      </a:r>
                      <a:br>
                        <a:rPr lang="nl-NL" sz="1000">
                          <a:effectLst/>
                          <a:latin typeface="Calibri"/>
                          <a:ea typeface="Calibri"/>
                          <a:cs typeface="Times New Roman"/>
                        </a:rPr>
                      </a:br>
                      <a:r>
                        <a:rPr lang="nl-NL" sz="1000">
                          <a:effectLst/>
                          <a:latin typeface="Calibri"/>
                          <a:ea typeface="Calibri"/>
                          <a:cs typeface="Times New Roman"/>
                        </a:rPr>
                        <a:t>de frequentie</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3">
                  <a:txBody>
                    <a:bodyPr/>
                    <a:lstStyle/>
                    <a:p>
                      <a:pPr>
                        <a:lnSpc>
                          <a:spcPct val="107000"/>
                        </a:lnSpc>
                        <a:spcAft>
                          <a:spcPts val="0"/>
                        </a:spcAft>
                      </a:pPr>
                      <a:r>
                        <a:rPr lang="nl-NL" sz="1000">
                          <a:effectLst/>
                          <a:latin typeface="Calibri"/>
                          <a:ea typeface="Calibri"/>
                          <a:cs typeface="Times New Roman"/>
                        </a:rPr>
                        <a:t>Schooljaar 2015-2016.</a:t>
                      </a:r>
                    </a:p>
                    <a:p>
                      <a:pPr>
                        <a:lnSpc>
                          <a:spcPct val="107000"/>
                        </a:lnSpc>
                        <a:spcAft>
                          <a:spcPts val="0"/>
                        </a:spcAft>
                      </a:pPr>
                      <a:r>
                        <a:rPr lang="nl-NL" sz="1000">
                          <a:effectLst/>
                          <a:latin typeface="Calibri"/>
                          <a:ea typeface="Calibri"/>
                          <a:cs typeface="Times New Roman"/>
                        </a:rPr>
                        <a:t> </a:t>
                      </a:r>
                    </a:p>
                    <a:p>
                      <a:pPr>
                        <a:lnSpc>
                          <a:spcPct val="107000"/>
                        </a:lnSpc>
                        <a:spcAft>
                          <a:spcPts val="0"/>
                        </a:spcAft>
                      </a:pPr>
                      <a:r>
                        <a:rPr lang="nl-NL" sz="1000">
                          <a:effectLst/>
                          <a:latin typeface="Calibri"/>
                          <a:ea typeface="Calibri"/>
                          <a:cs typeface="Times New Roman"/>
                        </a:rPr>
                        <a:t>Plenaire bijeenkomsten 3x 2,5 uur op woensdagmiddag verspreid over het jaar.</a:t>
                      </a:r>
                    </a:p>
                    <a:p>
                      <a:pPr>
                        <a:lnSpc>
                          <a:spcPct val="107000"/>
                        </a:lnSpc>
                        <a:spcAft>
                          <a:spcPts val="0"/>
                        </a:spcAft>
                      </a:pPr>
                      <a:r>
                        <a:rPr lang="nl-NL" sz="1000">
                          <a:effectLst/>
                          <a:latin typeface="Calibri"/>
                          <a:ea typeface="Calibri"/>
                          <a:cs typeface="Times New Roman"/>
                        </a:rPr>
                        <a:t>PLG’s ieder 4x 2 uur per jaar, verspreid over het jaar, daarnaast in totaal 12 uur (2x2 uur en 2x4 uur)huiswerk.</a:t>
                      </a:r>
                    </a:p>
                    <a:p>
                      <a:pPr>
                        <a:lnSpc>
                          <a:spcPct val="107000"/>
                        </a:lnSpc>
                        <a:spcAft>
                          <a:spcPts val="0"/>
                        </a:spcAft>
                      </a:pPr>
                      <a:r>
                        <a:rPr lang="nl-NL" sz="1000">
                          <a:effectLst/>
                          <a:latin typeface="Calibri"/>
                          <a:ea typeface="Calibri"/>
                          <a:cs typeface="Times New Roman"/>
                        </a:rPr>
                        <a:t>Leerteam  5 x 2 uur per jaar, elke 2 maanden. Daarnaast eigen doelen en tijdsinvestering.</a:t>
                      </a:r>
                    </a:p>
                    <a:p>
                      <a:pPr>
                        <a:lnSpc>
                          <a:spcPct val="107000"/>
                        </a:lnSpc>
                        <a:spcAft>
                          <a:spcPts val="0"/>
                        </a:spcAft>
                      </a:pPr>
                      <a:r>
                        <a:rPr lang="nl-NL" sz="1000">
                          <a:effectLst/>
                          <a:latin typeface="Calibri"/>
                          <a:ea typeface="Calibri"/>
                          <a:cs typeface="Times New Roman"/>
                        </a:rPr>
                        <a:t>Studenten: studentPLG van sept tot januari. Onderzoek van sept. tot mei. </a:t>
                      </a:r>
                    </a:p>
                    <a:p>
                      <a:pPr>
                        <a:lnSpc>
                          <a:spcPct val="107000"/>
                        </a:lnSpc>
                        <a:spcAft>
                          <a:spcPts val="0"/>
                        </a:spcAft>
                      </a:pPr>
                      <a:r>
                        <a:rPr lang="nl-NL" sz="1000">
                          <a:effectLst/>
                          <a:latin typeface="Calibri"/>
                          <a:ea typeface="Calibri"/>
                          <a:cs typeface="Times New Roman"/>
                        </a:rPr>
                        <a:t> </a:t>
                      </a:r>
                    </a:p>
                    <a:p>
                      <a:pPr>
                        <a:lnSpc>
                          <a:spcPct val="107000"/>
                        </a:lnSpc>
                        <a:spcAft>
                          <a:spcPts val="0"/>
                        </a:spcAft>
                      </a:pPr>
                      <a:r>
                        <a:rPr lang="nl-NL" sz="1000">
                          <a:effectLst/>
                          <a:latin typeface="Calibri"/>
                          <a:ea typeface="Calibri"/>
                          <a:cs typeface="Times New Roman"/>
                        </a:rPr>
                        <a:t> </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r h="1005769">
                <a:tc>
                  <a:txBody>
                    <a:bodyPr/>
                    <a:lstStyle/>
                    <a:p>
                      <a:pPr>
                        <a:lnSpc>
                          <a:spcPct val="107000"/>
                        </a:lnSpc>
                        <a:spcAft>
                          <a:spcPts val="0"/>
                        </a:spcAft>
                      </a:pPr>
                      <a:r>
                        <a:rPr lang="nl-NL" sz="1300" b="1">
                          <a:effectLst/>
                          <a:latin typeface="Calibri"/>
                          <a:ea typeface="Calibri"/>
                          <a:cs typeface="Times New Roman"/>
                        </a:rPr>
                        <a:t>Wie:</a:t>
                      </a:r>
                      <a:endParaRPr lang="nl-NL" sz="1000">
                        <a:effectLst/>
                        <a:latin typeface="Calibri"/>
                        <a:ea typeface="Calibri"/>
                        <a:cs typeface="Times New Roman"/>
                      </a:endParaRPr>
                    </a:p>
                    <a:p>
                      <a:pPr>
                        <a:spcAft>
                          <a:spcPts val="0"/>
                        </a:spcAft>
                      </a:pPr>
                      <a:r>
                        <a:rPr lang="nl-NL" sz="1000">
                          <a:effectLst/>
                          <a:latin typeface="Calibri"/>
                          <a:ea typeface="Calibri"/>
                          <a:cs typeface="Times New Roman"/>
                        </a:rPr>
                        <a:t>aantal deelnemers, hun functie en hoeveel tijd ze investeren in de activiteit</a:t>
                      </a:r>
                    </a:p>
                    <a:p>
                      <a:pPr>
                        <a:lnSpc>
                          <a:spcPct val="107000"/>
                        </a:lnSpc>
                        <a:spcAft>
                          <a:spcPts val="0"/>
                        </a:spcAft>
                      </a:pPr>
                      <a:r>
                        <a:rPr lang="nl-NL" sz="1000">
                          <a:effectLst/>
                          <a:latin typeface="Calibri"/>
                          <a:ea typeface="Calibri"/>
                          <a:cs typeface="Times New Roman"/>
                        </a:rPr>
                        <a:t> </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0"/>
                        </a:spcAft>
                      </a:pPr>
                      <a:r>
                        <a:rPr lang="nl-NL" sz="1000" b="1">
                          <a:effectLst/>
                          <a:latin typeface="Calibri"/>
                          <a:ea typeface="Calibri"/>
                          <a:cs typeface="Times New Roman"/>
                        </a:rPr>
                        <a:t>Leerkrachten </a:t>
                      </a:r>
                      <a:endParaRPr lang="nl-NL" sz="1000">
                        <a:effectLst/>
                        <a:latin typeface="Calibri"/>
                        <a:ea typeface="Calibri"/>
                        <a:cs typeface="Times New Roman"/>
                      </a:endParaRPr>
                    </a:p>
                    <a:p>
                      <a:pPr>
                        <a:lnSpc>
                          <a:spcPct val="107000"/>
                        </a:lnSpc>
                        <a:spcAft>
                          <a:spcPts val="0"/>
                        </a:spcAft>
                      </a:pPr>
                      <a:r>
                        <a:rPr lang="nl-NL" sz="1000">
                          <a:effectLst/>
                          <a:latin typeface="Calibri"/>
                          <a:ea typeface="Calibri"/>
                          <a:cs typeface="Times New Roman"/>
                        </a:rPr>
                        <a:t>Plenair: 3x 2,5 uur=7,5 uur</a:t>
                      </a:r>
                    </a:p>
                    <a:p>
                      <a:pPr>
                        <a:lnSpc>
                          <a:spcPct val="107000"/>
                        </a:lnSpc>
                        <a:spcAft>
                          <a:spcPts val="0"/>
                        </a:spcAft>
                      </a:pPr>
                      <a:r>
                        <a:rPr lang="nl-NL" sz="1000">
                          <a:effectLst/>
                          <a:latin typeface="Calibri"/>
                          <a:ea typeface="Calibri"/>
                          <a:cs typeface="Times New Roman"/>
                        </a:rPr>
                        <a:t>PLG: 4x2 uur, daarnaast 12 uur huiswerk/ uitwerken opdrachten. Totaal 20 uur.</a:t>
                      </a:r>
                    </a:p>
                    <a:p>
                      <a:pPr>
                        <a:lnSpc>
                          <a:spcPct val="107000"/>
                        </a:lnSpc>
                        <a:spcAft>
                          <a:spcPts val="0"/>
                        </a:spcAft>
                      </a:pPr>
                      <a:r>
                        <a:rPr lang="nl-NL" sz="1000" b="1">
                          <a:effectLst/>
                          <a:latin typeface="Calibri"/>
                          <a:ea typeface="Calibri"/>
                          <a:cs typeface="Times New Roman"/>
                        </a:rPr>
                        <a:t> </a:t>
                      </a:r>
                      <a:endParaRPr lang="nl-NL" sz="1000">
                        <a:effectLst/>
                        <a:latin typeface="Calibri"/>
                        <a:ea typeface="Calibri"/>
                        <a:cs typeface="Times New Roman"/>
                      </a:endParaRP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000" b="1">
                          <a:effectLst/>
                          <a:latin typeface="Calibri"/>
                          <a:ea typeface="Calibri"/>
                          <a:cs typeface="Times New Roman"/>
                        </a:rPr>
                        <a:t>Directies/ leidinggevenden</a:t>
                      </a:r>
                      <a:endParaRPr lang="nl-NL" sz="1000">
                        <a:effectLst/>
                        <a:latin typeface="Calibri"/>
                        <a:ea typeface="Calibri"/>
                        <a:cs typeface="Times New Roman"/>
                      </a:endParaRPr>
                    </a:p>
                    <a:p>
                      <a:pPr>
                        <a:lnSpc>
                          <a:spcPct val="107000"/>
                        </a:lnSpc>
                        <a:spcAft>
                          <a:spcPts val="0"/>
                        </a:spcAft>
                      </a:pPr>
                      <a:r>
                        <a:rPr lang="nl-NL" sz="1000">
                          <a:effectLst/>
                          <a:latin typeface="Calibri"/>
                          <a:ea typeface="Calibri"/>
                          <a:cs typeface="Times New Roman"/>
                        </a:rPr>
                        <a:t>Plenair: 3x 2,5 uur= 7,5 uur </a:t>
                      </a:r>
                    </a:p>
                    <a:p>
                      <a:pPr>
                        <a:lnSpc>
                          <a:spcPct val="107000"/>
                        </a:lnSpc>
                        <a:spcAft>
                          <a:spcPts val="0"/>
                        </a:spcAft>
                      </a:pPr>
                      <a:r>
                        <a:rPr lang="nl-NL" sz="1000">
                          <a:effectLst/>
                          <a:latin typeface="Calibri"/>
                          <a:ea typeface="Calibri"/>
                          <a:cs typeface="Times New Roman"/>
                        </a:rPr>
                        <a:t>Leerteam: 5x2 uur= 10 uur</a:t>
                      </a:r>
                    </a:p>
                    <a:p>
                      <a:pPr>
                        <a:lnSpc>
                          <a:spcPct val="107000"/>
                        </a:lnSpc>
                        <a:spcAft>
                          <a:spcPts val="0"/>
                        </a:spcAft>
                      </a:pPr>
                      <a:r>
                        <a:rPr lang="nl-NL" sz="1000">
                          <a:effectLst/>
                          <a:latin typeface="Calibri"/>
                          <a:ea typeface="Calibri"/>
                          <a:cs typeface="Times New Roman"/>
                        </a:rPr>
                        <a:t>Verder afhankelijk van eigen doelen.</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000" b="1">
                          <a:effectLst/>
                          <a:latin typeface="Calibri"/>
                          <a:ea typeface="Calibri"/>
                          <a:cs typeface="Times New Roman"/>
                        </a:rPr>
                        <a:t>Studenten</a:t>
                      </a:r>
                      <a:endParaRPr lang="nl-NL" sz="1000">
                        <a:effectLst/>
                        <a:latin typeface="Calibri"/>
                        <a:ea typeface="Calibri"/>
                        <a:cs typeface="Times New Roman"/>
                      </a:endParaRPr>
                    </a:p>
                    <a:p>
                      <a:pPr>
                        <a:lnSpc>
                          <a:spcPct val="107000"/>
                        </a:lnSpc>
                        <a:spcAft>
                          <a:spcPts val="0"/>
                        </a:spcAft>
                      </a:pPr>
                      <a:r>
                        <a:rPr lang="nl-NL" sz="1000">
                          <a:effectLst/>
                          <a:latin typeface="Calibri"/>
                          <a:ea typeface="Calibri"/>
                          <a:cs typeface="Times New Roman"/>
                        </a:rPr>
                        <a:t>Plenair: 3x 2,5 uur=7,5 uur</a:t>
                      </a:r>
                    </a:p>
                    <a:p>
                      <a:pPr>
                        <a:lnSpc>
                          <a:spcPct val="107000"/>
                        </a:lnSpc>
                        <a:spcAft>
                          <a:spcPts val="0"/>
                        </a:spcAft>
                      </a:pPr>
                      <a:r>
                        <a:rPr lang="nl-NL" sz="1000">
                          <a:effectLst/>
                          <a:latin typeface="Calibri"/>
                          <a:ea typeface="Calibri"/>
                          <a:cs typeface="Times New Roman"/>
                        </a:rPr>
                        <a:t>PLG: 4x2 uur, daarnaast 12 uur huiswerk/ uitwerken opdrachten. Totaal 20 uur.</a:t>
                      </a:r>
                    </a:p>
                    <a:p>
                      <a:pPr>
                        <a:lnSpc>
                          <a:spcPct val="107000"/>
                        </a:lnSpc>
                        <a:spcAft>
                          <a:spcPts val="0"/>
                        </a:spcAft>
                      </a:pPr>
                      <a:r>
                        <a:rPr lang="nl-NL" sz="1000">
                          <a:effectLst/>
                          <a:latin typeface="Calibri"/>
                          <a:ea typeface="Calibri"/>
                          <a:cs typeface="Times New Roman"/>
                        </a:rPr>
                        <a:t>Onderzoek:….</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1539">
                <a:tc>
                  <a:txBody>
                    <a:bodyPr/>
                    <a:lstStyle/>
                    <a:p>
                      <a:pPr>
                        <a:lnSpc>
                          <a:spcPct val="107000"/>
                        </a:lnSpc>
                        <a:spcAft>
                          <a:spcPts val="0"/>
                        </a:spcAft>
                      </a:pPr>
                      <a:r>
                        <a:rPr lang="nl-NL" sz="1300" b="1">
                          <a:effectLst/>
                          <a:latin typeface="Calibri"/>
                          <a:ea typeface="Calibri"/>
                          <a:cs typeface="Times New Roman"/>
                        </a:rPr>
                        <a:t>Resultaat:</a:t>
                      </a:r>
                      <a:endParaRPr lang="nl-NL" sz="1000">
                        <a:effectLst/>
                        <a:latin typeface="Calibri"/>
                        <a:ea typeface="Calibri"/>
                        <a:cs typeface="Times New Roman"/>
                      </a:endParaRPr>
                    </a:p>
                    <a:p>
                      <a:pPr>
                        <a:spcAft>
                          <a:spcPts val="0"/>
                        </a:spcAft>
                      </a:pPr>
                      <a:r>
                        <a:rPr lang="nl-NL" sz="1000">
                          <a:effectLst/>
                          <a:latin typeface="Calibri"/>
                          <a:ea typeface="Calibri"/>
                          <a:cs typeface="Times New Roman"/>
                        </a:rPr>
                        <a:t>het concrete resultaat van de activiteit: beschrijf dit zo veel </a:t>
                      </a:r>
                    </a:p>
                    <a:p>
                      <a:pPr>
                        <a:spcAft>
                          <a:spcPts val="0"/>
                        </a:spcAft>
                      </a:pPr>
                      <a:r>
                        <a:rPr lang="nl-NL" sz="1000">
                          <a:effectLst/>
                          <a:latin typeface="Calibri"/>
                          <a:ea typeface="Calibri"/>
                          <a:cs typeface="Times New Roman"/>
                        </a:rPr>
                        <a:t>mogelijk in concreet waarneembaar gedrag of product</a:t>
                      </a:r>
                    </a:p>
                    <a:p>
                      <a:pPr>
                        <a:lnSpc>
                          <a:spcPct val="107000"/>
                        </a:lnSpc>
                        <a:spcAft>
                          <a:spcPts val="0"/>
                        </a:spcAft>
                      </a:pPr>
                      <a:r>
                        <a:rPr lang="nl-NL" sz="1000">
                          <a:effectLst/>
                          <a:latin typeface="Calibri"/>
                          <a:ea typeface="Calibri"/>
                          <a:cs typeface="Times New Roman"/>
                        </a:rPr>
                        <a:t> </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3">
                  <a:txBody>
                    <a:bodyPr/>
                    <a:lstStyle/>
                    <a:p>
                      <a:pPr>
                        <a:lnSpc>
                          <a:spcPct val="107000"/>
                        </a:lnSpc>
                        <a:spcAft>
                          <a:spcPts val="0"/>
                        </a:spcAft>
                      </a:pPr>
                      <a:r>
                        <a:rPr lang="nl-NL" sz="1000" dirty="0">
                          <a:effectLst/>
                          <a:latin typeface="Calibri"/>
                          <a:ea typeface="Calibri"/>
                          <a:cs typeface="Times New Roman"/>
                        </a:rPr>
                        <a:t>Leerteam; aan het eind van het jaar hebben de deelnemers eigen beleid geschreven op het gebied van ouderbetrokkenheid of activiteiten op dit terrein ingevoerd in de school die in de voorbereiding beter zijn geworden door het gesprek en de invloed van collega’s. Ouders hebben dit gemerkt aan ander gedrag van de “school”.</a:t>
                      </a:r>
                    </a:p>
                    <a:p>
                      <a:pPr>
                        <a:lnSpc>
                          <a:spcPct val="107000"/>
                        </a:lnSpc>
                        <a:spcAft>
                          <a:spcPts val="0"/>
                        </a:spcAft>
                      </a:pPr>
                      <a:r>
                        <a:rPr lang="nl-NL" sz="1000" dirty="0">
                          <a:effectLst/>
                          <a:latin typeface="Calibri"/>
                          <a:ea typeface="Calibri"/>
                          <a:cs typeface="Times New Roman"/>
                        </a:rPr>
                        <a:t> </a:t>
                      </a:r>
                    </a:p>
                    <a:p>
                      <a:pPr>
                        <a:lnSpc>
                          <a:spcPct val="107000"/>
                        </a:lnSpc>
                        <a:spcAft>
                          <a:spcPts val="0"/>
                        </a:spcAft>
                      </a:pPr>
                      <a:r>
                        <a:rPr lang="nl-NL" sz="1000" dirty="0" err="1">
                          <a:effectLst/>
                          <a:latin typeface="Calibri"/>
                          <a:ea typeface="Calibri"/>
                          <a:cs typeface="Times New Roman"/>
                        </a:rPr>
                        <a:t>PLG’s</a:t>
                      </a:r>
                      <a:r>
                        <a:rPr lang="nl-NL" sz="1000" dirty="0">
                          <a:effectLst/>
                          <a:latin typeface="Calibri"/>
                          <a:ea typeface="Calibri"/>
                          <a:cs typeface="Times New Roman"/>
                        </a:rPr>
                        <a:t>: aan het eind van de </a:t>
                      </a:r>
                      <a:r>
                        <a:rPr lang="nl-NL" sz="1000" dirty="0" err="1">
                          <a:effectLst/>
                          <a:latin typeface="Calibri"/>
                          <a:ea typeface="Calibri"/>
                          <a:cs typeface="Times New Roman"/>
                        </a:rPr>
                        <a:t>PLG’s</a:t>
                      </a:r>
                      <a:r>
                        <a:rPr lang="nl-NL" sz="1000" dirty="0">
                          <a:effectLst/>
                          <a:latin typeface="Calibri"/>
                          <a:ea typeface="Calibri"/>
                          <a:cs typeface="Times New Roman"/>
                        </a:rPr>
                        <a:t> hebben deelnemers hun kennis en vaardigheden op het gebied van ouderbetrokkenheid vergroot en hun eigen leervraag beantwoord. Dit uit zich in ander gedrag richting ouders.</a:t>
                      </a:r>
                    </a:p>
                    <a:p>
                      <a:pPr>
                        <a:lnSpc>
                          <a:spcPct val="107000"/>
                        </a:lnSpc>
                        <a:spcAft>
                          <a:spcPts val="0"/>
                        </a:spcAft>
                      </a:pPr>
                      <a:r>
                        <a:rPr lang="nl-NL" sz="1000" dirty="0">
                          <a:effectLst/>
                          <a:latin typeface="Calibri"/>
                          <a:ea typeface="Calibri"/>
                          <a:cs typeface="Times New Roman"/>
                        </a:rPr>
                        <a:t> </a:t>
                      </a:r>
                    </a:p>
                    <a:p>
                      <a:pPr>
                        <a:lnSpc>
                          <a:spcPct val="107000"/>
                        </a:lnSpc>
                        <a:spcAft>
                          <a:spcPts val="0"/>
                        </a:spcAft>
                      </a:pPr>
                      <a:r>
                        <a:rPr lang="nl-NL" sz="1000" dirty="0">
                          <a:effectLst/>
                          <a:latin typeface="Calibri"/>
                          <a:ea typeface="Calibri"/>
                          <a:cs typeface="Times New Roman"/>
                        </a:rPr>
                        <a:t>Plenaire bijeenkomsten: deelnemers hebben na de plenaire beenkomsten meer kennis over ouderbetrokkenheid en kunnen dit betrekken op hun eigen situatie </a:t>
                      </a:r>
                      <a:r>
                        <a:rPr lang="nl-NL" sz="1000" dirty="0" err="1">
                          <a:effectLst/>
                          <a:latin typeface="Calibri"/>
                          <a:ea typeface="Calibri"/>
                          <a:cs typeface="Times New Roman"/>
                        </a:rPr>
                        <a:t>cq</a:t>
                      </a:r>
                      <a:r>
                        <a:rPr lang="nl-NL" sz="1000" dirty="0">
                          <a:effectLst/>
                          <a:latin typeface="Calibri"/>
                          <a:ea typeface="Calibri"/>
                          <a:cs typeface="Times New Roman"/>
                        </a:rPr>
                        <a:t> school.. </a:t>
                      </a:r>
                    </a:p>
                    <a:p>
                      <a:pPr>
                        <a:lnSpc>
                          <a:spcPct val="107000"/>
                        </a:lnSpc>
                        <a:spcAft>
                          <a:spcPts val="0"/>
                        </a:spcAft>
                      </a:pPr>
                      <a:r>
                        <a:rPr lang="nl-NL" sz="1000" dirty="0">
                          <a:effectLst/>
                          <a:latin typeface="Calibri"/>
                          <a:ea typeface="Calibri"/>
                          <a:cs typeface="Times New Roman"/>
                        </a:rPr>
                        <a:t> </a:t>
                      </a:r>
                    </a:p>
                  </a:txBody>
                  <a:tcPr marL="64084" marR="64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bl>
          </a:graphicData>
        </a:graphic>
      </p:graphicFrame>
    </p:spTree>
    <p:extLst>
      <p:ext uri="{BB962C8B-B14F-4D97-AF65-F5344CB8AC3E}">
        <p14:creationId xmlns:p14="http://schemas.microsoft.com/office/powerpoint/2010/main" val="2154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deelnemers</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Alpha: 6 scholen</a:t>
            </a:r>
          </a:p>
          <a:p>
            <a:r>
              <a:rPr lang="nl-NL" dirty="0" smtClean="0"/>
              <a:t>Prisma: 2 scholen</a:t>
            </a:r>
          </a:p>
          <a:p>
            <a:r>
              <a:rPr lang="nl-NL" dirty="0" smtClean="0"/>
              <a:t>Archipel: 4 scholen</a:t>
            </a:r>
          </a:p>
          <a:p>
            <a:r>
              <a:rPr lang="nl-NL" dirty="0" err="1" smtClean="0"/>
              <a:t>Nobego</a:t>
            </a:r>
            <a:r>
              <a:rPr lang="nl-NL" dirty="0" smtClean="0"/>
              <a:t>: 3 scholen</a:t>
            </a:r>
          </a:p>
          <a:p>
            <a:r>
              <a:rPr lang="nl-NL" dirty="0" err="1" smtClean="0"/>
              <a:t>Obase</a:t>
            </a:r>
            <a:r>
              <a:rPr lang="nl-NL" dirty="0" smtClean="0"/>
              <a:t>: 1 school</a:t>
            </a:r>
          </a:p>
          <a:p>
            <a:pPr marL="0" indent="0">
              <a:buNone/>
            </a:pPr>
            <a:r>
              <a:rPr lang="nl-NL" dirty="0" smtClean="0"/>
              <a:t>		12 directeuren</a:t>
            </a:r>
          </a:p>
          <a:p>
            <a:pPr marL="0" indent="0">
              <a:buNone/>
            </a:pPr>
            <a:r>
              <a:rPr lang="nl-NL" dirty="0" smtClean="0"/>
              <a:t>		8 leerkrachten</a:t>
            </a:r>
          </a:p>
          <a:p>
            <a:pPr marL="0" indent="0">
              <a:buNone/>
            </a:pPr>
            <a:r>
              <a:rPr lang="nl-NL" dirty="0" smtClean="0"/>
              <a:t>		10 studenten</a:t>
            </a:r>
            <a:endParaRPr lang="nl-NL" dirty="0"/>
          </a:p>
        </p:txBody>
      </p:sp>
    </p:spTree>
    <p:extLst>
      <p:ext uri="{BB962C8B-B14F-4D97-AF65-F5344CB8AC3E}">
        <p14:creationId xmlns:p14="http://schemas.microsoft.com/office/powerpoint/2010/main" val="64255147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414</Words>
  <Application>Microsoft Office PowerPoint</Application>
  <PresentationFormat>Diavoorstelling (4:3)</PresentationFormat>
  <Paragraphs>76</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Kantoorthema</vt:lpstr>
      <vt:lpstr>Ouderbetrokkenheid</vt:lpstr>
      <vt:lpstr>PowerPoint-presentatie</vt:lpstr>
      <vt:lpstr>PowerPoint-presentatie</vt:lpstr>
      <vt:lpstr>PowerPoint-presentatie</vt:lpstr>
      <vt:lpstr>deelnemers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Ouderbetrokkenheid</dc:title>
  <dc:creator>Ellemijn</dc:creator>
  <cp:lastModifiedBy>Ellemijn</cp:lastModifiedBy>
  <cp:revision>3</cp:revision>
  <dcterms:created xsi:type="dcterms:W3CDTF">2016-03-06T23:23:13Z</dcterms:created>
  <dcterms:modified xsi:type="dcterms:W3CDTF">2016-03-06T23:48:37Z</dcterms:modified>
</cp:coreProperties>
</file>