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61" r:id="rId2"/>
    <p:sldMasterId id="2147483749" r:id="rId3"/>
    <p:sldMasterId id="2147483774" r:id="rId4"/>
  </p:sldMasterIdLst>
  <p:notesMasterIdLst>
    <p:notesMasterId r:id="rId24"/>
  </p:notesMasterIdLst>
  <p:sldIdLst>
    <p:sldId id="256" r:id="rId5"/>
    <p:sldId id="260" r:id="rId6"/>
    <p:sldId id="266" r:id="rId7"/>
    <p:sldId id="259" r:id="rId8"/>
    <p:sldId id="265" r:id="rId9"/>
    <p:sldId id="267" r:id="rId10"/>
    <p:sldId id="268" r:id="rId11"/>
    <p:sldId id="261" r:id="rId12"/>
    <p:sldId id="262" r:id="rId13"/>
    <p:sldId id="278" r:id="rId14"/>
    <p:sldId id="263" r:id="rId15"/>
    <p:sldId id="274" r:id="rId16"/>
    <p:sldId id="275" r:id="rId17"/>
    <p:sldId id="276" r:id="rId18"/>
    <p:sldId id="269" r:id="rId19"/>
    <p:sldId id="270" r:id="rId20"/>
    <p:sldId id="272" r:id="rId21"/>
    <p:sldId id="273" r:id="rId22"/>
    <p:sldId id="25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2E91213-FC49-4CCB-A967-DAA4A38D53FB}">
          <p14:sldIdLst>
            <p14:sldId id="256"/>
            <p14:sldId id="260"/>
            <p14:sldId id="266"/>
            <p14:sldId id="259"/>
            <p14:sldId id="265"/>
            <p14:sldId id="267"/>
            <p14:sldId id="268"/>
            <p14:sldId id="261"/>
            <p14:sldId id="262"/>
            <p14:sldId id="278"/>
            <p14:sldId id="263"/>
            <p14:sldId id="274"/>
            <p14:sldId id="275"/>
            <p14:sldId id="276"/>
            <p14:sldId id="269"/>
            <p14:sldId id="270"/>
            <p14:sldId id="272"/>
            <p14:sldId id="273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80F0BB-C87C-4B8E-8747-717B1F6EC6DB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795C24-D11E-4EFD-8B04-8D53ED9DF542}">
      <dgm:prSet phldrT="[Text]" custT="1"/>
      <dgm:spPr/>
      <dgm:t>
        <a:bodyPr/>
        <a:lstStyle/>
        <a:p>
          <a:r>
            <a:rPr lang="nl-NL" sz="2500" dirty="0" smtClean="0"/>
            <a:t>Spanningen</a:t>
          </a:r>
        </a:p>
        <a:p>
          <a:r>
            <a:rPr lang="nl-NL" sz="2500" dirty="0" smtClean="0"/>
            <a:t>en werkdruk</a:t>
          </a:r>
          <a:br>
            <a:rPr lang="nl-NL" sz="2500" dirty="0" smtClean="0"/>
          </a:br>
          <a:r>
            <a:rPr lang="nl-NL" sz="1400" dirty="0" smtClean="0"/>
            <a:t>(Pillen, CEPM)</a:t>
          </a:r>
          <a:endParaRPr lang="en-US" sz="2500" dirty="0"/>
        </a:p>
      </dgm:t>
    </dgm:pt>
    <dgm:pt modelId="{D41525BC-2EEA-4689-AD4D-E4D50839BB43}" type="parTrans" cxnId="{B99682A2-E621-481B-A5AE-2C3DA8292053}">
      <dgm:prSet/>
      <dgm:spPr/>
      <dgm:t>
        <a:bodyPr/>
        <a:lstStyle/>
        <a:p>
          <a:endParaRPr lang="en-US"/>
        </a:p>
      </dgm:t>
    </dgm:pt>
    <dgm:pt modelId="{DA683AEC-F12F-4989-BF69-DA117F7E3B7F}" type="sibTrans" cxnId="{B99682A2-E621-481B-A5AE-2C3DA8292053}">
      <dgm:prSet/>
      <dgm:spPr/>
      <dgm:t>
        <a:bodyPr/>
        <a:lstStyle/>
        <a:p>
          <a:endParaRPr lang="en-US"/>
        </a:p>
      </dgm:t>
    </dgm:pt>
    <dgm:pt modelId="{9D9EF7F4-156E-4C9C-ADE0-9E8EC8CA9815}">
      <dgm:prSet phldrT="[Text]" custT="1"/>
      <dgm:spPr/>
      <dgm:t>
        <a:bodyPr/>
        <a:lstStyle/>
        <a:p>
          <a:r>
            <a:rPr lang="nl-NL" sz="2000" b="0" dirty="0" err="1" smtClean="0">
              <a:solidFill>
                <a:schemeClr val="tx1"/>
              </a:solidFill>
            </a:rPr>
            <a:t>Broaden</a:t>
          </a:r>
          <a:r>
            <a:rPr lang="nl-NL" sz="2000" b="0" dirty="0" smtClean="0">
              <a:solidFill>
                <a:schemeClr val="tx1"/>
              </a:solidFill>
            </a:rPr>
            <a:t> </a:t>
          </a:r>
          <a:r>
            <a:rPr lang="nl-NL" sz="2000" b="0" dirty="0" err="1" smtClean="0">
              <a:solidFill>
                <a:schemeClr val="tx1"/>
              </a:solidFill>
            </a:rPr>
            <a:t>and</a:t>
          </a:r>
          <a:r>
            <a:rPr lang="nl-NL" sz="2000" b="0" dirty="0" smtClean="0">
              <a:solidFill>
                <a:schemeClr val="tx1"/>
              </a:solidFill>
            </a:rPr>
            <a:t> </a:t>
          </a:r>
          <a:r>
            <a:rPr lang="nl-NL" sz="2000" b="0" dirty="0" err="1" smtClean="0">
              <a:solidFill>
                <a:schemeClr val="tx1"/>
              </a:solidFill>
            </a:rPr>
            <a:t>Build</a:t>
          </a:r>
          <a:r>
            <a:rPr lang="nl-NL" sz="2000" b="0" dirty="0" smtClean="0">
              <a:solidFill>
                <a:schemeClr val="tx1"/>
              </a:solidFill>
            </a:rPr>
            <a:t> </a:t>
          </a:r>
          <a:r>
            <a:rPr lang="nl-NL" sz="2000" b="0" dirty="0" err="1" smtClean="0">
              <a:solidFill>
                <a:schemeClr val="tx1"/>
              </a:solidFill>
            </a:rPr>
            <a:t>Theory</a:t>
          </a:r>
          <a:endParaRPr lang="nl-NL" sz="2000" b="0" dirty="0" smtClean="0">
            <a:solidFill>
              <a:schemeClr val="tx1"/>
            </a:solidFill>
          </a:endParaRPr>
        </a:p>
        <a:p>
          <a:r>
            <a:rPr lang="nl-NL" sz="2000" b="0" dirty="0" err="1" smtClean="0">
              <a:solidFill>
                <a:schemeClr val="tx1"/>
              </a:solidFill>
            </a:rPr>
            <a:t>Positivity</a:t>
          </a:r>
          <a:r>
            <a:rPr lang="nl-NL" sz="2000" b="0" dirty="0" smtClean="0">
              <a:solidFill>
                <a:schemeClr val="tx1"/>
              </a:solidFill>
            </a:rPr>
            <a:t/>
          </a:r>
          <a:br>
            <a:rPr lang="nl-NL" sz="2000" b="0" dirty="0" smtClean="0">
              <a:solidFill>
                <a:schemeClr val="tx1"/>
              </a:solidFill>
            </a:rPr>
          </a:br>
          <a:r>
            <a:rPr lang="nl-NL" sz="2000" b="0" dirty="0" smtClean="0">
              <a:solidFill>
                <a:schemeClr val="tx1"/>
              </a:solidFill>
            </a:rPr>
            <a:t>(</a:t>
          </a:r>
          <a:r>
            <a:rPr lang="nl-NL" sz="1400" b="0" dirty="0" err="1" smtClean="0">
              <a:solidFill>
                <a:schemeClr val="tx1"/>
              </a:solidFill>
            </a:rPr>
            <a:t>Fredrickson</a:t>
          </a:r>
          <a:r>
            <a:rPr lang="nl-NL" sz="1400" b="0" dirty="0" smtClean="0">
              <a:solidFill>
                <a:schemeClr val="tx1"/>
              </a:solidFill>
            </a:rPr>
            <a:t>)</a:t>
          </a:r>
          <a:endParaRPr lang="en-US" sz="1400" b="0" dirty="0">
            <a:solidFill>
              <a:schemeClr val="tx1"/>
            </a:solidFill>
          </a:endParaRPr>
        </a:p>
      </dgm:t>
    </dgm:pt>
    <dgm:pt modelId="{B9C17F81-4C0E-4BEA-B757-0087A01AE7BF}" type="parTrans" cxnId="{C51B71A9-D607-4017-99D9-46C88DED9CC0}">
      <dgm:prSet/>
      <dgm:spPr/>
      <dgm:t>
        <a:bodyPr/>
        <a:lstStyle/>
        <a:p>
          <a:endParaRPr lang="en-US"/>
        </a:p>
      </dgm:t>
    </dgm:pt>
    <dgm:pt modelId="{7E59DFC6-8A4B-4F9F-ADEF-542270591329}" type="sibTrans" cxnId="{C51B71A9-D607-4017-99D9-46C88DED9CC0}">
      <dgm:prSet/>
      <dgm:spPr/>
      <dgm:t>
        <a:bodyPr/>
        <a:lstStyle/>
        <a:p>
          <a:endParaRPr lang="en-US"/>
        </a:p>
      </dgm:t>
    </dgm:pt>
    <dgm:pt modelId="{7275CAF1-1158-463D-BB9F-A8B4E435370F}">
      <dgm:prSet phldrT="[Text]" custT="1"/>
      <dgm:spPr/>
      <dgm:t>
        <a:bodyPr/>
        <a:lstStyle/>
        <a:p>
          <a:r>
            <a:rPr lang="nl-NL" sz="1700" dirty="0" smtClean="0"/>
            <a:t>IK2; De beste versie van jezelf</a:t>
          </a:r>
          <a:br>
            <a:rPr lang="nl-NL" sz="1700" dirty="0" smtClean="0"/>
          </a:br>
          <a:r>
            <a:rPr lang="nl-NL" sz="1700" dirty="0" smtClean="0"/>
            <a:t>(</a:t>
          </a:r>
          <a:r>
            <a:rPr lang="nl-NL" sz="1400" dirty="0" err="1" smtClean="0"/>
            <a:t>Sitskoorn</a:t>
          </a:r>
          <a:r>
            <a:rPr lang="nl-NL" sz="1400" dirty="0" smtClean="0"/>
            <a:t>)</a:t>
          </a:r>
        </a:p>
        <a:p>
          <a:endParaRPr lang="en-US" sz="1700" dirty="0"/>
        </a:p>
      </dgm:t>
    </dgm:pt>
    <dgm:pt modelId="{67451B80-975A-4D9C-9771-CC14ACD24191}" type="parTrans" cxnId="{53A7CE8B-766D-4CB2-B946-994A395266CD}">
      <dgm:prSet/>
      <dgm:spPr/>
      <dgm:t>
        <a:bodyPr/>
        <a:lstStyle/>
        <a:p>
          <a:endParaRPr lang="en-US"/>
        </a:p>
      </dgm:t>
    </dgm:pt>
    <dgm:pt modelId="{0E7BCA6F-74DF-4E57-AD38-94EC8F6A3195}" type="sibTrans" cxnId="{53A7CE8B-766D-4CB2-B946-994A395266CD}">
      <dgm:prSet/>
      <dgm:spPr/>
      <dgm:t>
        <a:bodyPr/>
        <a:lstStyle/>
        <a:p>
          <a:endParaRPr lang="en-US"/>
        </a:p>
      </dgm:t>
    </dgm:pt>
    <dgm:pt modelId="{D95FFB8D-95C7-4C39-9C2F-CA6F518B944D}">
      <dgm:prSet phldrT="[Text]" custT="1"/>
      <dgm:spPr/>
      <dgm:t>
        <a:bodyPr/>
        <a:lstStyle/>
        <a:p>
          <a:r>
            <a:rPr lang="nl-NL" sz="2000" dirty="0" smtClean="0"/>
            <a:t>“Nooit meer te druk”:</a:t>
          </a:r>
          <a:br>
            <a:rPr lang="nl-NL" sz="2000" dirty="0" smtClean="0"/>
          </a:br>
          <a:r>
            <a:rPr lang="nl-NL" sz="2000" dirty="0" smtClean="0"/>
            <a:t>een opgeruimd hoofd in een overvolle wereld</a:t>
          </a:r>
        </a:p>
        <a:p>
          <a:r>
            <a:rPr lang="nl-NL" sz="1400" dirty="0" smtClean="0"/>
            <a:t>(</a:t>
          </a:r>
          <a:r>
            <a:rPr lang="nl-NL" sz="1400" dirty="0" err="1" smtClean="0"/>
            <a:t>Crabbe</a:t>
          </a:r>
          <a:r>
            <a:rPr lang="nl-NL" sz="1400" dirty="0" smtClean="0"/>
            <a:t>)</a:t>
          </a:r>
          <a:endParaRPr lang="en-US" sz="1400" dirty="0"/>
        </a:p>
      </dgm:t>
    </dgm:pt>
    <dgm:pt modelId="{32891501-5B5F-4911-9F43-C1B2B717CE27}" type="parTrans" cxnId="{8351022D-FA48-46BD-AF68-320AF8C586E9}">
      <dgm:prSet/>
      <dgm:spPr/>
      <dgm:t>
        <a:bodyPr/>
        <a:lstStyle/>
        <a:p>
          <a:endParaRPr lang="en-US"/>
        </a:p>
      </dgm:t>
    </dgm:pt>
    <dgm:pt modelId="{C3275312-2B61-44D1-A019-847AB4879E15}" type="sibTrans" cxnId="{8351022D-FA48-46BD-AF68-320AF8C586E9}">
      <dgm:prSet/>
      <dgm:spPr/>
      <dgm:t>
        <a:bodyPr/>
        <a:lstStyle/>
        <a:p>
          <a:endParaRPr lang="en-US"/>
        </a:p>
      </dgm:t>
    </dgm:pt>
    <dgm:pt modelId="{1D43DEFD-F9E2-4BC9-8820-5734F90A8174}" type="pres">
      <dgm:prSet presAssocID="{3380F0BB-C87C-4B8E-8747-717B1F6EC6D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91384B-F70F-4F8D-8EBB-0FC8E391AACB}" type="pres">
      <dgm:prSet presAssocID="{2F795C24-D11E-4EFD-8B04-8D53ED9DF542}" presName="centerShape" presStyleLbl="node0" presStyleIdx="0" presStyleCnt="1" custScaleX="150305" custScaleY="139039" custLinFactNeighborX="-3028" custLinFactNeighborY="19654"/>
      <dgm:spPr/>
      <dgm:t>
        <a:bodyPr/>
        <a:lstStyle/>
        <a:p>
          <a:endParaRPr lang="en-US"/>
        </a:p>
      </dgm:t>
    </dgm:pt>
    <dgm:pt modelId="{E345425F-6E48-4946-8760-5FE6BD789CB1}" type="pres">
      <dgm:prSet presAssocID="{9D9EF7F4-156E-4C9C-ADE0-9E8EC8CA9815}" presName="node" presStyleLbl="node1" presStyleIdx="0" presStyleCnt="3" custScaleX="205547" custScaleY="199812" custRadScaleRad="96561" custRadScaleInc="496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A5BB20-5A6D-4EA5-A4D5-169A2B13872A}" type="pres">
      <dgm:prSet presAssocID="{9D9EF7F4-156E-4C9C-ADE0-9E8EC8CA9815}" presName="dummy" presStyleCnt="0"/>
      <dgm:spPr/>
    </dgm:pt>
    <dgm:pt modelId="{BCA872DF-388A-4773-A2D1-9CEE83225F7E}" type="pres">
      <dgm:prSet presAssocID="{7E59DFC6-8A4B-4F9F-ADEF-54227059132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9410FC1-A71C-4CDB-B160-35CB47F25A39}" type="pres">
      <dgm:prSet presAssocID="{7275CAF1-1158-463D-BB9F-A8B4E435370F}" presName="node" presStyleLbl="node1" presStyleIdx="1" presStyleCnt="3" custScaleX="194331" custScaleY="174260" custRadScaleRad="156769" custRadScaleInc="-97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C39E5-FDEA-45B3-A00F-004E8F93B62D}" type="pres">
      <dgm:prSet presAssocID="{7275CAF1-1158-463D-BB9F-A8B4E435370F}" presName="dummy" presStyleCnt="0"/>
      <dgm:spPr/>
    </dgm:pt>
    <dgm:pt modelId="{04E4FD2F-F9EA-46DB-8ABA-3C779363EAEA}" type="pres">
      <dgm:prSet presAssocID="{0E7BCA6F-74DF-4E57-AD38-94EC8F6A319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6B569FB-2384-4BAE-817D-77AE2D5B780D}" type="pres">
      <dgm:prSet presAssocID="{D95FFB8D-95C7-4C39-9C2F-CA6F518B944D}" presName="node" presStyleLbl="node1" presStyleIdx="2" presStyleCnt="3" custScaleX="243505" custScaleY="233998" custRadScaleRad="168107" custRadScaleInc="865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8A2E0-D4B2-4FCD-B7CC-DED0FEC4DEBD}" type="pres">
      <dgm:prSet presAssocID="{D95FFB8D-95C7-4C39-9C2F-CA6F518B944D}" presName="dummy" presStyleCnt="0"/>
      <dgm:spPr/>
    </dgm:pt>
    <dgm:pt modelId="{E5F3033A-1308-435D-947B-FB14996BF98E}" type="pres">
      <dgm:prSet presAssocID="{C3275312-2B61-44D1-A019-847AB4879E15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351022D-FA48-46BD-AF68-320AF8C586E9}" srcId="{2F795C24-D11E-4EFD-8B04-8D53ED9DF542}" destId="{D95FFB8D-95C7-4C39-9C2F-CA6F518B944D}" srcOrd="2" destOrd="0" parTransId="{32891501-5B5F-4911-9F43-C1B2B717CE27}" sibTransId="{C3275312-2B61-44D1-A019-847AB4879E15}"/>
    <dgm:cxn modelId="{950AD14A-E109-49CD-876D-077597AFCA8B}" type="presOf" srcId="{0E7BCA6F-74DF-4E57-AD38-94EC8F6A3195}" destId="{04E4FD2F-F9EA-46DB-8ABA-3C779363EAEA}" srcOrd="0" destOrd="0" presId="urn:microsoft.com/office/officeart/2005/8/layout/radial6"/>
    <dgm:cxn modelId="{B165954A-A072-488C-AF2E-DA9011E9125D}" type="presOf" srcId="{2F795C24-D11E-4EFD-8B04-8D53ED9DF542}" destId="{7291384B-F70F-4F8D-8EBB-0FC8E391AACB}" srcOrd="0" destOrd="0" presId="urn:microsoft.com/office/officeart/2005/8/layout/radial6"/>
    <dgm:cxn modelId="{B99682A2-E621-481B-A5AE-2C3DA8292053}" srcId="{3380F0BB-C87C-4B8E-8747-717B1F6EC6DB}" destId="{2F795C24-D11E-4EFD-8B04-8D53ED9DF542}" srcOrd="0" destOrd="0" parTransId="{D41525BC-2EEA-4689-AD4D-E4D50839BB43}" sibTransId="{DA683AEC-F12F-4989-BF69-DA117F7E3B7F}"/>
    <dgm:cxn modelId="{C51B71A9-D607-4017-99D9-46C88DED9CC0}" srcId="{2F795C24-D11E-4EFD-8B04-8D53ED9DF542}" destId="{9D9EF7F4-156E-4C9C-ADE0-9E8EC8CA9815}" srcOrd="0" destOrd="0" parTransId="{B9C17F81-4C0E-4BEA-B757-0087A01AE7BF}" sibTransId="{7E59DFC6-8A4B-4F9F-ADEF-542270591329}"/>
    <dgm:cxn modelId="{99E69ACE-81C9-436F-8F20-A8268D286217}" type="presOf" srcId="{C3275312-2B61-44D1-A019-847AB4879E15}" destId="{E5F3033A-1308-435D-947B-FB14996BF98E}" srcOrd="0" destOrd="0" presId="urn:microsoft.com/office/officeart/2005/8/layout/radial6"/>
    <dgm:cxn modelId="{BB46EBFC-7855-4D0A-8C3B-93E3774D8547}" type="presOf" srcId="{7275CAF1-1158-463D-BB9F-A8B4E435370F}" destId="{A9410FC1-A71C-4CDB-B160-35CB47F25A39}" srcOrd="0" destOrd="0" presId="urn:microsoft.com/office/officeart/2005/8/layout/radial6"/>
    <dgm:cxn modelId="{D0F8F852-33D0-416B-9780-1AC0BED75609}" type="presOf" srcId="{7E59DFC6-8A4B-4F9F-ADEF-542270591329}" destId="{BCA872DF-388A-4773-A2D1-9CEE83225F7E}" srcOrd="0" destOrd="0" presId="urn:microsoft.com/office/officeart/2005/8/layout/radial6"/>
    <dgm:cxn modelId="{53A7CE8B-766D-4CB2-B946-994A395266CD}" srcId="{2F795C24-D11E-4EFD-8B04-8D53ED9DF542}" destId="{7275CAF1-1158-463D-BB9F-A8B4E435370F}" srcOrd="1" destOrd="0" parTransId="{67451B80-975A-4D9C-9771-CC14ACD24191}" sibTransId="{0E7BCA6F-74DF-4E57-AD38-94EC8F6A3195}"/>
    <dgm:cxn modelId="{7900FA52-8ECD-4226-A8CF-D1AB0CB1B26C}" type="presOf" srcId="{D95FFB8D-95C7-4C39-9C2F-CA6F518B944D}" destId="{56B569FB-2384-4BAE-817D-77AE2D5B780D}" srcOrd="0" destOrd="0" presId="urn:microsoft.com/office/officeart/2005/8/layout/radial6"/>
    <dgm:cxn modelId="{EDA7EB62-ED09-4856-B714-E282E961C64C}" type="presOf" srcId="{9D9EF7F4-156E-4C9C-ADE0-9E8EC8CA9815}" destId="{E345425F-6E48-4946-8760-5FE6BD789CB1}" srcOrd="0" destOrd="0" presId="urn:microsoft.com/office/officeart/2005/8/layout/radial6"/>
    <dgm:cxn modelId="{7DCF4405-D541-444D-9313-FAC12BD5BFE5}" type="presOf" srcId="{3380F0BB-C87C-4B8E-8747-717B1F6EC6DB}" destId="{1D43DEFD-F9E2-4BC9-8820-5734F90A8174}" srcOrd="0" destOrd="0" presId="urn:microsoft.com/office/officeart/2005/8/layout/radial6"/>
    <dgm:cxn modelId="{23907889-3FD3-49F9-945B-1CA2A709753B}" type="presParOf" srcId="{1D43DEFD-F9E2-4BC9-8820-5734F90A8174}" destId="{7291384B-F70F-4F8D-8EBB-0FC8E391AACB}" srcOrd="0" destOrd="0" presId="urn:microsoft.com/office/officeart/2005/8/layout/radial6"/>
    <dgm:cxn modelId="{5F52C7DE-FFBD-4EFD-9BF8-977F6873B48E}" type="presParOf" srcId="{1D43DEFD-F9E2-4BC9-8820-5734F90A8174}" destId="{E345425F-6E48-4946-8760-5FE6BD789CB1}" srcOrd="1" destOrd="0" presId="urn:microsoft.com/office/officeart/2005/8/layout/radial6"/>
    <dgm:cxn modelId="{0A51EBF6-0939-456E-968C-BD543F4FA6D3}" type="presParOf" srcId="{1D43DEFD-F9E2-4BC9-8820-5734F90A8174}" destId="{94A5BB20-5A6D-4EA5-A4D5-169A2B13872A}" srcOrd="2" destOrd="0" presId="urn:microsoft.com/office/officeart/2005/8/layout/radial6"/>
    <dgm:cxn modelId="{836ED198-E979-4B5A-8472-10BE26F39CD6}" type="presParOf" srcId="{1D43DEFD-F9E2-4BC9-8820-5734F90A8174}" destId="{BCA872DF-388A-4773-A2D1-9CEE83225F7E}" srcOrd="3" destOrd="0" presId="urn:microsoft.com/office/officeart/2005/8/layout/radial6"/>
    <dgm:cxn modelId="{AF399C71-64C5-43DF-913D-1FC2B85A456C}" type="presParOf" srcId="{1D43DEFD-F9E2-4BC9-8820-5734F90A8174}" destId="{A9410FC1-A71C-4CDB-B160-35CB47F25A39}" srcOrd="4" destOrd="0" presId="urn:microsoft.com/office/officeart/2005/8/layout/radial6"/>
    <dgm:cxn modelId="{9AA99B2B-F3D1-47F7-A741-59488759E900}" type="presParOf" srcId="{1D43DEFD-F9E2-4BC9-8820-5734F90A8174}" destId="{845C39E5-FDEA-45B3-A00F-004E8F93B62D}" srcOrd="5" destOrd="0" presId="urn:microsoft.com/office/officeart/2005/8/layout/radial6"/>
    <dgm:cxn modelId="{43D8C20E-04B9-4715-A183-A6FBB756D5BD}" type="presParOf" srcId="{1D43DEFD-F9E2-4BC9-8820-5734F90A8174}" destId="{04E4FD2F-F9EA-46DB-8ABA-3C779363EAEA}" srcOrd="6" destOrd="0" presId="urn:microsoft.com/office/officeart/2005/8/layout/radial6"/>
    <dgm:cxn modelId="{3A2D7EF5-B356-49E4-A28D-0B4D0BBB9ED1}" type="presParOf" srcId="{1D43DEFD-F9E2-4BC9-8820-5734F90A8174}" destId="{56B569FB-2384-4BAE-817D-77AE2D5B780D}" srcOrd="7" destOrd="0" presId="urn:microsoft.com/office/officeart/2005/8/layout/radial6"/>
    <dgm:cxn modelId="{BF5A18FF-CD45-4648-A406-662482FAD001}" type="presParOf" srcId="{1D43DEFD-F9E2-4BC9-8820-5734F90A8174}" destId="{D0F8A2E0-D4B2-4FCD-B7CC-DED0FEC4DEBD}" srcOrd="8" destOrd="0" presId="urn:microsoft.com/office/officeart/2005/8/layout/radial6"/>
    <dgm:cxn modelId="{31E28917-2D58-44EE-BED8-24E5BED4316D}" type="presParOf" srcId="{1D43DEFD-F9E2-4BC9-8820-5734F90A8174}" destId="{E5F3033A-1308-435D-947B-FB14996BF98E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CDF27-14B5-4350-9E01-A44F4FABB569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51FEB-E8BA-4891-8DBA-61E864A9A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51FEB-E8BA-4891-8DBA-61E864A9A5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95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62DC04-061A-48CE-A978-04E016477C2A}" type="slidenum">
              <a:rPr lang="nl-NL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nl-NL" altLang="en-US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l-NL" altLang="en-US" smtClean="0">
                <a:latin typeface="Arial" panose="020B0604020202020204" pitchFamily="34" charset="0"/>
              </a:rPr>
              <a:t>Het ROTOR-model kan je helpen bij het verantwoord ingaan van nieuwe ontwikkelingen.</a:t>
            </a:r>
            <a:br>
              <a:rPr lang="nl-NL" altLang="en-US" smtClean="0">
                <a:latin typeface="Arial" panose="020B0604020202020204" pitchFamily="34" charset="0"/>
              </a:rPr>
            </a:br>
            <a:r>
              <a:rPr lang="nl-NL" altLang="en-US" smtClean="0">
                <a:latin typeface="Arial" panose="020B0604020202020204" pitchFamily="34" charset="0"/>
              </a:rPr>
              <a:t>De aanpak resulteert in ‘evidence based’ (op praktijkonderzoek gebaseerde) conclusies zodat je de kwaliteit van de beoogde ontwikkeling kan borgen.</a:t>
            </a:r>
          </a:p>
          <a:p>
            <a:pPr eaLnBrk="1" hangingPunct="1"/>
            <a:r>
              <a:rPr lang="nl-NL" altLang="en-US" smtClean="0">
                <a:latin typeface="Arial" panose="020B0604020202020204" pitchFamily="34" charset="0"/>
              </a:rPr>
              <a:t>Het is een cyclus die de bekende Plan-Do-Check-Act (PDCA) van Deming (1986), de Plan-Do-Study-Act (PDSA) van Shewhart (1939) en de Reflectiecyclus van Korthagen omvat. </a:t>
            </a:r>
          </a:p>
          <a:p>
            <a:pPr eaLnBrk="1" hangingPunct="1"/>
            <a:r>
              <a:rPr lang="nl-NL" altLang="en-US" smtClean="0">
                <a:latin typeface="Arial" panose="020B0604020202020204" pitchFamily="34" charset="0"/>
              </a:rPr>
              <a:t>Het ROTOR-model is geschikt om zowel te gebruiken op individueel niveau als wel als op groeps- en organisatieniveau.</a:t>
            </a:r>
          </a:p>
          <a:p>
            <a:pPr eaLnBrk="1" hangingPunct="1"/>
            <a:endParaRPr lang="nl-NL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9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8695-3928-46FE-BC4D-BC539DBAE57E}" type="datetime1">
              <a:rPr lang="nl-NL" smtClean="0"/>
              <a:t>10-10-2016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40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EEE73-7ECD-486C-8E99-7DA528ADF4F4}" type="datetime1">
              <a:rPr lang="nl-NL" smtClean="0"/>
              <a:t>10-10-2016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5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12E-01E7-4336-88CA-37F91C2F6ABC}" type="datetime1">
              <a:rPr lang="nl-NL" smtClean="0"/>
              <a:t>10-10-2016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7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32E0A9F5-DE88-425D-8D37-5417F5236BE1}" type="datetime1">
              <a:rPr lang="nl-NL" smtClean="0"/>
              <a:t>10-10-2016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81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50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655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956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305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779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259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11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5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3656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976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464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6143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951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413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829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5851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1745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777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556AF0-8848-4AD9-9841-0572554A9643}" type="datetime1">
              <a:rPr lang="nl-NL" smtClean="0"/>
              <a:t>10-10-2016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37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7771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9403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96270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7742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089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BB0D2-0300-4AA3-8533-74189612FA67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0828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44C7-ED8D-4BA6-A803-130047B69063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3085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F6091-E0F4-4F2B-AB82-EB1E6005F0FE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37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772AF-FBDF-486A-BD95-4C2FE8CC3A83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99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7B1F0-AC5E-44E5-94D4-A32BAE26A1C8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73EA-ADBA-4D70-A339-014C327DFDF6}" type="datetime1">
              <a:rPr lang="nl-NL" smtClean="0"/>
              <a:t>10-10-2016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35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6F2B8-3337-4229-8EC6-7D57271894BD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7699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1CD9E-E7AE-4E7A-AE9E-5D46F83A4D2B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319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646A0-B358-458B-AC85-64B5B89E185B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1816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FDCF-296C-474B-BE60-E912C3D330F6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1420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AD29B-083F-4397-8294-631B8316182C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7639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20BFE-9E4B-41C9-A440-8338BBC9C85C}" type="slidenum">
              <a:rPr lang="nl-NL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62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D945-453E-4578-8413-EDC1A4D0A928}" type="datetime1">
              <a:rPr lang="nl-NL" smtClean="0"/>
              <a:t>10-10-2016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79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AF2-7544-4667-A7D1-C1E805FD07D7}" type="datetime1">
              <a:rPr lang="nl-NL" smtClean="0"/>
              <a:t>10-10-2016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45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051C-007A-41D2-8A75-0C98A931C3AB}" type="datetime1">
              <a:rPr lang="nl-NL" smtClean="0"/>
              <a:t>10-10-2016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7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A27E-6275-46BE-9126-C238CC069272}" type="datetime1">
              <a:rPr lang="nl-NL" smtClean="0"/>
              <a:t>10-10-2016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7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0640-1138-4C23-BD7A-200A6D4628DD}" type="datetime1">
              <a:rPr lang="nl-NL" smtClean="0"/>
              <a:t>10-10-2016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2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914" y="4502255"/>
            <a:ext cx="1715665" cy="17156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3360AF2-7544-4667-A7D1-C1E805FD07D7}" type="datetime1">
              <a:rPr lang="nl-NL" smtClean="0"/>
              <a:t>10-10-2016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01C9CA8-AE82-45A9-85D4-0A26394A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06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73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4DD7C-8B01-4A34-BEFE-1F0D2ABBC263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2979D-909D-476B-992C-0734CA1757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932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8B256-59A1-45AC-97BC-AD9FEA27A76A}" type="datetimeFigureOut">
              <a:rPr lang="nl-NL" smtClean="0"/>
              <a:t>10-10-2016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C674-B5C1-4191-96DC-5C6111C679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3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Klik om de opmaakprofielen van de modeltekst te bewerken</a:t>
            </a:r>
          </a:p>
          <a:p>
            <a:pPr lvl="1"/>
            <a:r>
              <a:rPr lang="nl-NL" altLang="en-US" smtClean="0"/>
              <a:t>Tweede niveau</a:t>
            </a:r>
          </a:p>
          <a:p>
            <a:pPr lvl="2"/>
            <a:r>
              <a:rPr lang="nl-NL" altLang="en-US" smtClean="0"/>
              <a:t>Derde niveau</a:t>
            </a:r>
          </a:p>
          <a:p>
            <a:pPr lvl="3"/>
            <a:r>
              <a:rPr lang="nl-NL" altLang="en-US" smtClean="0"/>
              <a:t>Vierde niveau</a:t>
            </a:r>
          </a:p>
          <a:p>
            <a:pPr lvl="4"/>
            <a:r>
              <a:rPr lang="nl-NL" altLang="en-US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1E8D08-F607-4F42-A74C-1266288C6F23}" type="slidenum">
              <a:rPr lang="nl-NL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8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297" y="4174957"/>
            <a:ext cx="2609071" cy="26090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6765" y="2224060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PLG voor startende leerkrachten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6765" y="3870362"/>
            <a:ext cx="7766936" cy="1096899"/>
          </a:xfrm>
        </p:spPr>
        <p:txBody>
          <a:bodyPr>
            <a:normAutofit fontScale="47500" lnSpcReduction="20000"/>
          </a:bodyPr>
          <a:lstStyle/>
          <a:p>
            <a:r>
              <a:rPr lang="nl-NL" sz="2900" b="1" dirty="0"/>
              <a:t>Omgaan met werkdruk</a:t>
            </a:r>
            <a:endParaRPr lang="en-US" sz="2900" dirty="0"/>
          </a:p>
          <a:p>
            <a:r>
              <a:rPr lang="nl-NL" sz="2900" i="1" dirty="0"/>
              <a:t>Startende leerkrachten ervaren werkdruk en spanningen. Hoe ga je daarmee om; hoe hou je je staande?</a:t>
            </a:r>
            <a:endParaRPr lang="en-US" sz="2900" dirty="0"/>
          </a:p>
          <a:p>
            <a:r>
              <a:rPr lang="nl-NL" sz="2900" i="1" dirty="0"/>
              <a:t>In een aantal bijeenkomsten krijg je zicht –door eigen onderzoek- op wat jou werkdruk bezorgt en wat je helpt spanningen te verdragen. Het professionaliseringsaanbod omvat aandachts-oefeningen.</a:t>
            </a:r>
            <a:endParaRPr lang="en-US" sz="2900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6CF-B1A5-45D1-AFE8-9A26FB237681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351" y="1277938"/>
            <a:ext cx="9102725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60351"/>
            <a:ext cx="5988050" cy="633413"/>
          </a:xfrm>
        </p:spPr>
        <p:txBody>
          <a:bodyPr/>
          <a:lstStyle/>
          <a:p>
            <a:pPr algn="l" eaLnBrk="1" hangingPunct="1"/>
            <a:r>
              <a:rPr lang="nl-NL" altLang="en-US" sz="2400" b="1">
                <a:solidFill>
                  <a:srgbClr val="CC6600"/>
                </a:solidFill>
              </a:rPr>
              <a:t>ROTOR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631951" y="4913314"/>
            <a:ext cx="1655763" cy="8921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300" b="1">
                <a:solidFill>
                  <a:srgbClr val="FF0000"/>
                </a:solidFill>
              </a:rPr>
              <a:t>R</a:t>
            </a:r>
            <a:r>
              <a:rPr lang="en-US" altLang="en-US" sz="1300" b="1">
                <a:solidFill>
                  <a:srgbClr val="000000"/>
                </a:solidFill>
              </a:rPr>
              <a:t>etrospectie</a:t>
            </a:r>
            <a:br>
              <a:rPr lang="en-US" altLang="en-US" sz="1300" b="1">
                <a:solidFill>
                  <a:srgbClr val="000000"/>
                </a:solidFill>
              </a:rPr>
            </a:br>
            <a:r>
              <a:rPr lang="nl-NL" altLang="en-US" sz="1300">
                <a:solidFill>
                  <a:srgbClr val="000000"/>
                </a:solidFill>
              </a:rPr>
              <a:t>Wat is er aan de hand? Bij wie, waarom, doel?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945063" y="4838701"/>
            <a:ext cx="1871662" cy="8937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en-US" sz="1300" b="1">
                <a:solidFill>
                  <a:srgbClr val="FF0000"/>
                </a:solidFill>
              </a:rPr>
              <a:t>O</a:t>
            </a:r>
            <a:r>
              <a:rPr lang="nl-NL" altLang="en-US" sz="1300" b="1">
                <a:solidFill>
                  <a:srgbClr val="000000"/>
                </a:solidFill>
              </a:rPr>
              <a:t>ntwerpen</a:t>
            </a:r>
            <a:r>
              <a:rPr lang="nl-NL" altLang="en-US" sz="1300">
                <a:solidFill>
                  <a:srgbClr val="000000"/>
                </a:solidFill>
              </a:rPr>
              <a:t/>
            </a:r>
            <a:br>
              <a:rPr lang="nl-NL" altLang="en-US" sz="1300">
                <a:solidFill>
                  <a:srgbClr val="000000"/>
                </a:solidFill>
              </a:rPr>
            </a:br>
            <a:r>
              <a:rPr lang="nl-NL" altLang="en-US" sz="1300">
                <a:solidFill>
                  <a:srgbClr val="000000"/>
                </a:solidFill>
              </a:rPr>
              <a:t>Met welke inhoud en vorm is het doel te bereiken?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456363" y="1773238"/>
            <a:ext cx="1370012" cy="1092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300" b="1">
                <a:solidFill>
                  <a:srgbClr val="FF0000"/>
                </a:solidFill>
              </a:rPr>
              <a:t>O</a:t>
            </a:r>
            <a:r>
              <a:rPr lang="en-US" altLang="en-US" sz="1300" b="1">
                <a:solidFill>
                  <a:srgbClr val="000000"/>
                </a:solidFill>
              </a:rPr>
              <a:t>nderzoeken / onder de loep</a:t>
            </a:r>
            <a:br>
              <a:rPr lang="en-US" altLang="en-US" sz="1300" b="1">
                <a:solidFill>
                  <a:srgbClr val="000000"/>
                </a:solidFill>
              </a:rPr>
            </a:br>
            <a:r>
              <a:rPr lang="en-US" altLang="en-US" sz="1300">
                <a:solidFill>
                  <a:srgbClr val="000000"/>
                </a:solidFill>
              </a:rPr>
              <a:t>Wat werkt wel? Wat werkt niet? Resultaten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832851" y="1052514"/>
            <a:ext cx="1439863" cy="8921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en-US" sz="1300" b="1">
                <a:solidFill>
                  <a:srgbClr val="FF0000"/>
                </a:solidFill>
              </a:rPr>
              <a:t>R</a:t>
            </a:r>
            <a:r>
              <a:rPr lang="nl-NL" altLang="en-US" sz="1300" b="1">
                <a:solidFill>
                  <a:srgbClr val="000000"/>
                </a:solidFill>
              </a:rPr>
              <a:t>eflectie</a:t>
            </a:r>
            <a:br>
              <a:rPr lang="nl-NL" altLang="en-US" sz="1300" b="1">
                <a:solidFill>
                  <a:srgbClr val="000000"/>
                </a:solidFill>
              </a:rPr>
            </a:br>
            <a:r>
              <a:rPr lang="en-US" altLang="en-US" sz="1300">
                <a:solidFill>
                  <a:srgbClr val="000000"/>
                </a:solidFill>
              </a:rPr>
              <a:t>Conclusies</a:t>
            </a:r>
            <a:br>
              <a:rPr lang="en-US" altLang="en-US" sz="1300">
                <a:solidFill>
                  <a:srgbClr val="000000"/>
                </a:solidFill>
              </a:rPr>
            </a:br>
            <a:r>
              <a:rPr lang="en-US" altLang="en-US" sz="1300">
                <a:solidFill>
                  <a:srgbClr val="000000"/>
                </a:solidFill>
              </a:rPr>
              <a:t>Discussie</a:t>
            </a:r>
            <a:br>
              <a:rPr lang="en-US" altLang="en-US" sz="1300">
                <a:solidFill>
                  <a:srgbClr val="000000"/>
                </a:solidFill>
              </a:rPr>
            </a:br>
            <a:r>
              <a:rPr lang="en-US" altLang="en-US" sz="1300">
                <a:solidFill>
                  <a:srgbClr val="000000"/>
                </a:solidFill>
              </a:rPr>
              <a:t>Aanbevelingen</a:t>
            </a:r>
            <a:endParaRPr lang="nl-NL" altLang="en-US" sz="1300" i="1">
              <a:solidFill>
                <a:srgbClr val="000000"/>
              </a:solidFill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664201" y="3398839"/>
            <a:ext cx="2087563" cy="8921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en-US" sz="1300" b="1">
                <a:solidFill>
                  <a:srgbClr val="FF0000"/>
                </a:solidFill>
              </a:rPr>
              <a:t>T</a:t>
            </a:r>
            <a:r>
              <a:rPr lang="nl-NL" altLang="en-US" sz="1300" b="1">
                <a:solidFill>
                  <a:srgbClr val="000000"/>
                </a:solidFill>
              </a:rPr>
              <a:t>oepassen</a:t>
            </a:r>
            <a:r>
              <a:rPr lang="nl-NL" altLang="en-US" sz="1300">
                <a:solidFill>
                  <a:srgbClr val="000000"/>
                </a:solidFill>
              </a:rPr>
              <a:t> </a:t>
            </a:r>
            <a:br>
              <a:rPr lang="nl-NL" altLang="en-US" sz="1300">
                <a:solidFill>
                  <a:srgbClr val="000000"/>
                </a:solidFill>
              </a:rPr>
            </a:br>
            <a:r>
              <a:rPr lang="nl-NL" altLang="en-US" sz="1300">
                <a:solidFill>
                  <a:srgbClr val="000000"/>
                </a:solidFill>
              </a:rPr>
              <a:t>In de praktijk het ontwerp proberen: try-out Informatie verzamelen</a:t>
            </a:r>
          </a:p>
        </p:txBody>
      </p:sp>
      <p:sp>
        <p:nvSpPr>
          <p:cNvPr id="3081" name="Text Box 4"/>
          <p:cNvSpPr txBox="1">
            <a:spLocks noChangeArrowheads="1"/>
          </p:cNvSpPr>
          <p:nvPr/>
        </p:nvSpPr>
        <p:spPr bwMode="auto">
          <a:xfrm>
            <a:off x="3467101" y="4592639"/>
            <a:ext cx="684213" cy="276225"/>
          </a:xfrm>
          <a:prstGeom prst="rect">
            <a:avLst/>
          </a:prstGeom>
          <a:noFill/>
          <a:ln w="38100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denken</a:t>
            </a:r>
            <a:endParaRPr lang="nl-NL" altLang="en-US" sz="1200">
              <a:solidFill>
                <a:srgbClr val="FF0000"/>
              </a:solidFill>
            </a:endParaRPr>
          </a:p>
        </p:txBody>
      </p:sp>
      <p:sp>
        <p:nvSpPr>
          <p:cNvPr id="3082" name="Text Box 4"/>
          <p:cNvSpPr txBox="1">
            <a:spLocks noChangeArrowheads="1"/>
          </p:cNvSpPr>
          <p:nvPr/>
        </p:nvSpPr>
        <p:spPr bwMode="auto">
          <a:xfrm>
            <a:off x="7069139" y="1352551"/>
            <a:ext cx="682625" cy="276225"/>
          </a:xfrm>
          <a:prstGeom prst="rect">
            <a:avLst/>
          </a:prstGeom>
          <a:noFill/>
          <a:ln w="38100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leren</a:t>
            </a:r>
            <a:endParaRPr lang="nl-NL" altLang="en-US" sz="1200">
              <a:solidFill>
                <a:srgbClr val="FF0000"/>
              </a:solidFill>
            </a:endParaRPr>
          </a:p>
        </p:txBody>
      </p:sp>
      <p:sp>
        <p:nvSpPr>
          <p:cNvPr id="3083" name="Text Box 4"/>
          <p:cNvSpPr txBox="1">
            <a:spLocks noChangeArrowheads="1"/>
          </p:cNvSpPr>
          <p:nvPr/>
        </p:nvSpPr>
        <p:spPr bwMode="auto">
          <a:xfrm>
            <a:off x="4583113" y="2646363"/>
            <a:ext cx="792162" cy="277812"/>
          </a:xfrm>
          <a:prstGeom prst="rect">
            <a:avLst/>
          </a:prstGeom>
          <a:noFill/>
          <a:ln w="38100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proberen</a:t>
            </a:r>
            <a:endParaRPr lang="nl-NL" altLang="en-US" sz="1200">
              <a:solidFill>
                <a:srgbClr val="FF0000"/>
              </a:solidFill>
            </a:endParaRPr>
          </a:p>
        </p:txBody>
      </p:sp>
      <p:sp>
        <p:nvSpPr>
          <p:cNvPr id="3084" name="Text Box 4"/>
          <p:cNvSpPr txBox="1">
            <a:spLocks noChangeArrowheads="1"/>
          </p:cNvSpPr>
          <p:nvPr/>
        </p:nvSpPr>
        <p:spPr bwMode="auto">
          <a:xfrm>
            <a:off x="1560513" y="6597650"/>
            <a:ext cx="9144000" cy="261938"/>
          </a:xfrm>
          <a:prstGeom prst="rect">
            <a:avLst/>
          </a:prstGeom>
          <a:noFill/>
          <a:ln w="38100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en-US" sz="1100" b="1">
                <a:solidFill>
                  <a:srgbClr val="000000"/>
                </a:solidFill>
              </a:rPr>
              <a:t>Bron:</a:t>
            </a:r>
            <a:r>
              <a:rPr lang="nl-NL" altLang="en-US" sz="1100">
                <a:solidFill>
                  <a:srgbClr val="000000"/>
                </a:solidFill>
              </a:rPr>
              <a:t> Popeijus, H. L., &amp; Geldens, J. (Eds.). (2009). </a:t>
            </a:r>
            <a:r>
              <a:rPr lang="nl-NL" altLang="en-US" sz="1100" i="1">
                <a:solidFill>
                  <a:srgbClr val="000000"/>
                </a:solidFill>
              </a:rPr>
              <a:t>Betekenisvol leren onderwijzen in de werkplek­leeromgeving.</a:t>
            </a:r>
            <a:r>
              <a:rPr lang="nl-NL" altLang="en-US" sz="1100">
                <a:solidFill>
                  <a:srgbClr val="000000"/>
                </a:solidFill>
              </a:rPr>
              <a:t> Apeldoorn / Antwerpen: Garant.</a:t>
            </a:r>
            <a:endParaRPr lang="nl-NL" altLang="en-US" sz="1100">
              <a:solidFill>
                <a:srgbClr val="E2A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26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  <p:bldP spid="11270" grpId="0" animBg="1"/>
      <p:bldP spid="11271" grpId="0" animBg="1"/>
      <p:bldP spid="112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van de cursus: werkdruk en spanningen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Het programma “</a:t>
            </a:r>
            <a:r>
              <a:rPr lang="nl-NL" dirty="0" err="1" smtClean="0"/>
              <a:t>ScholenvoordeToekomst</a:t>
            </a:r>
            <a:r>
              <a:rPr lang="nl-NL" dirty="0" smtClean="0"/>
              <a:t>” heeft onder andere tot opdracht om aandacht te besteden aan de inductiefase. Startende leerkrachten ondersteunen.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Uit onderzoek is bekend dat startende leerkrachten spanningen kunnen ervaren. Deze spanningen kunnen leiden tot onzekerheid, verlies aan passie, betrokkenheid.</a:t>
            </a:r>
          </a:p>
          <a:p>
            <a:pPr marL="0" indent="0">
              <a:buNone/>
            </a:pPr>
            <a:r>
              <a:rPr lang="nl-NL" dirty="0" smtClean="0"/>
              <a:t>Tevens ligt het gevaar van uitval uit het beroep en </a:t>
            </a:r>
            <a:r>
              <a:rPr lang="nl-NL" dirty="0" err="1" smtClean="0"/>
              <a:t>burnout</a:t>
            </a:r>
            <a:r>
              <a:rPr lang="nl-NL" dirty="0" smtClean="0"/>
              <a:t> op de loer.</a:t>
            </a:r>
          </a:p>
          <a:p>
            <a:pPr marL="0" indent="0">
              <a:buNone/>
            </a:pPr>
            <a:r>
              <a:rPr lang="nl-NL" dirty="0" smtClean="0"/>
              <a:t>Er zijn vier thema’s in spanningen onderscheiden: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</a:t>
            </a:r>
            <a:r>
              <a:rPr lang="nl-NL" dirty="0" smtClean="0"/>
              <a:t>p leren gerichte professionele versus persoonlijke spanningen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Aanstaande versus beginnende leraar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Ik versus de organisatie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Persoonlijke versus professionele motieven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03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Spanningen en werkdruk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266" y="2011680"/>
            <a:ext cx="9784080" cy="4206240"/>
          </a:xfrm>
        </p:spPr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1577600" lvl="8" indent="0">
              <a:buNone/>
            </a:pPr>
            <a:r>
              <a:rPr lang="nl-NL" dirty="0" smtClean="0"/>
              <a:t>	spanningen		werkdruk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  <p:sp>
        <p:nvSpPr>
          <p:cNvPr id="6" name="Curved Down Arrow 5"/>
          <p:cNvSpPr/>
          <p:nvPr/>
        </p:nvSpPr>
        <p:spPr>
          <a:xfrm>
            <a:off x="4409221" y="2318197"/>
            <a:ext cx="1412029" cy="965916"/>
          </a:xfrm>
          <a:prstGeom prst="curvedDown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 rot="5400000">
            <a:off x="4277653" y="3925480"/>
            <a:ext cx="1339596" cy="141667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5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Inhoudelijk Theoretische onderbouwing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77166"/>
              </p:ext>
            </p:extLst>
          </p:nvPr>
        </p:nvGraphicFramePr>
        <p:xfrm>
          <a:off x="1203325" y="2011363"/>
          <a:ext cx="9783763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924282" y="3644721"/>
            <a:ext cx="0" cy="3668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924282" y="4893972"/>
            <a:ext cx="0" cy="4250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636394" y="4649273"/>
            <a:ext cx="296214" cy="1545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237927" y="4494727"/>
            <a:ext cx="656822" cy="3090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9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Broaden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Build</a:t>
            </a:r>
            <a:r>
              <a:rPr lang="nl-NL" dirty="0" smtClean="0"/>
              <a:t> </a:t>
            </a:r>
            <a:r>
              <a:rPr lang="nl-NL" dirty="0" err="1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Positivity</a:t>
            </a:r>
            <a:r>
              <a:rPr lang="nl-NL" dirty="0" smtClean="0"/>
              <a:t> is voor iedereen weggelegd</a:t>
            </a:r>
          </a:p>
          <a:p>
            <a:r>
              <a:rPr lang="nl-NL" dirty="0" err="1" smtClean="0"/>
              <a:t>Positivity</a:t>
            </a:r>
            <a:r>
              <a:rPr lang="nl-NL" dirty="0" smtClean="0"/>
              <a:t> is niet: alleen de zonnige kant willen zien maar wel: een keuze om het leven bewust te ervaren en daarbij </a:t>
            </a:r>
            <a:r>
              <a:rPr lang="nl-NL" dirty="0" err="1" smtClean="0"/>
              <a:t>positivity</a:t>
            </a:r>
            <a:r>
              <a:rPr lang="nl-NL" dirty="0" smtClean="0"/>
              <a:t> in te zetten.</a:t>
            </a:r>
          </a:p>
          <a:p>
            <a:r>
              <a:rPr lang="nl-NL" dirty="0" err="1" smtClean="0"/>
              <a:t>Positivity</a:t>
            </a:r>
            <a:r>
              <a:rPr lang="nl-NL" dirty="0" smtClean="0"/>
              <a:t> is bewezen goed te zijn voor je welzijn.</a:t>
            </a:r>
          </a:p>
          <a:p>
            <a:r>
              <a:rPr lang="nl-NL" dirty="0" err="1" smtClean="0"/>
              <a:t>Positivity</a:t>
            </a:r>
            <a:r>
              <a:rPr lang="nl-NL" dirty="0" smtClean="0"/>
              <a:t> verandert je.</a:t>
            </a:r>
          </a:p>
          <a:p>
            <a:r>
              <a:rPr lang="nl-NL" dirty="0" err="1" smtClean="0"/>
              <a:t>Positivity</a:t>
            </a:r>
            <a:r>
              <a:rPr lang="nl-NL" dirty="0" smtClean="0"/>
              <a:t> verbetert je toekomst; je veerkracht neemt toe.</a:t>
            </a:r>
          </a:p>
          <a:p>
            <a:r>
              <a:rPr lang="nl-NL" dirty="0" err="1" smtClean="0"/>
              <a:t>Fredrickson</a:t>
            </a:r>
            <a:r>
              <a:rPr lang="nl-NL" dirty="0" smtClean="0"/>
              <a:t> onderscheidt 10 vormen van </a:t>
            </a:r>
            <a:r>
              <a:rPr lang="nl-NL" dirty="0" err="1" smtClean="0"/>
              <a:t>positivity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r>
              <a:rPr lang="nl-NL" dirty="0" err="1" smtClean="0"/>
              <a:t>joy</a:t>
            </a:r>
            <a:r>
              <a:rPr lang="nl-NL" dirty="0" smtClean="0"/>
              <a:t>, dankbaarheid, sereniteit, belangstelling, hoop, trots, vermaak, inspiratie, </a:t>
            </a:r>
          </a:p>
          <a:p>
            <a:pPr marL="0" indent="0">
              <a:buNone/>
            </a:pPr>
            <a:r>
              <a:rPr lang="nl-NL" dirty="0" err="1" smtClean="0"/>
              <a:t>awe</a:t>
            </a:r>
            <a:r>
              <a:rPr lang="nl-NL" dirty="0" smtClean="0"/>
              <a:t> (ontzag) en liefde (2.0: </a:t>
            </a:r>
            <a:r>
              <a:rPr lang="nl-NL" dirty="0" err="1" smtClean="0"/>
              <a:t>positiviteitsresonantie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werkdruk </a:t>
            </a:r>
            <a:r>
              <a:rPr lang="nl-NL" dirty="0"/>
              <a:t>en spanningen</a:t>
            </a:r>
            <a:br>
              <a:rPr lang="nl-N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wereld waarin wij leven:</a:t>
            </a:r>
            <a:r>
              <a:rPr lang="nl-NL" b="1" dirty="0"/>
              <a:t> VUCA </a:t>
            </a:r>
            <a:r>
              <a:rPr lang="nl-NL" dirty="0" smtClean="0"/>
              <a:t>wereld</a:t>
            </a:r>
            <a:endParaRPr lang="nl-NL" dirty="0"/>
          </a:p>
          <a:p>
            <a:pPr marL="0" indent="0">
              <a:buNone/>
            </a:pPr>
            <a:r>
              <a:rPr lang="nl-NL" b="1" dirty="0" err="1"/>
              <a:t>V</a:t>
            </a:r>
            <a:r>
              <a:rPr lang="nl-NL" dirty="0" err="1"/>
              <a:t>olatility</a:t>
            </a:r>
            <a:r>
              <a:rPr lang="nl-NL" dirty="0"/>
              <a:t>	</a:t>
            </a:r>
            <a:r>
              <a:rPr lang="nl-NL" sz="1600" dirty="0"/>
              <a:t>beweeglijkheid</a:t>
            </a:r>
          </a:p>
          <a:p>
            <a:pPr marL="0" indent="0">
              <a:buNone/>
            </a:pPr>
            <a:r>
              <a:rPr lang="nl-NL" b="1" dirty="0" err="1"/>
              <a:t>I</a:t>
            </a:r>
            <a:r>
              <a:rPr lang="nl-NL" dirty="0" err="1"/>
              <a:t>ncertainty</a:t>
            </a:r>
            <a:r>
              <a:rPr lang="nl-NL" dirty="0"/>
              <a:t> 	</a:t>
            </a:r>
            <a:r>
              <a:rPr lang="nl-NL" sz="1600" dirty="0"/>
              <a:t>onzekerheid</a:t>
            </a:r>
          </a:p>
          <a:p>
            <a:pPr marL="0" indent="0">
              <a:buNone/>
            </a:pPr>
            <a:r>
              <a:rPr lang="nl-NL" b="1" dirty="0" err="1"/>
              <a:t>C</a:t>
            </a:r>
            <a:r>
              <a:rPr lang="nl-NL" dirty="0" err="1"/>
              <a:t>omplexity</a:t>
            </a:r>
            <a:r>
              <a:rPr lang="nl-NL" dirty="0"/>
              <a:t> 	</a:t>
            </a:r>
            <a:r>
              <a:rPr lang="nl-NL" sz="1600" dirty="0"/>
              <a:t>complexiteit</a:t>
            </a:r>
          </a:p>
          <a:p>
            <a:pPr marL="0" indent="0">
              <a:buNone/>
            </a:pPr>
            <a:r>
              <a:rPr lang="nl-NL" b="1" dirty="0" err="1"/>
              <a:t>A</a:t>
            </a:r>
            <a:r>
              <a:rPr lang="nl-NL" dirty="0" err="1"/>
              <a:t>mbiguity</a:t>
            </a:r>
            <a:r>
              <a:rPr lang="nl-NL" dirty="0"/>
              <a:t>	</a:t>
            </a:r>
            <a:r>
              <a:rPr lang="nl-NL" sz="1600" dirty="0" smtClean="0"/>
              <a:t>meerduidigheid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dirty="0"/>
              <a:t>Barbara </a:t>
            </a:r>
            <a:r>
              <a:rPr lang="nl-NL" dirty="0" err="1"/>
              <a:t>Fredrickson</a:t>
            </a:r>
            <a:r>
              <a:rPr lang="nl-NL" dirty="0"/>
              <a:t> vult een </a:t>
            </a:r>
            <a:r>
              <a:rPr lang="nl-NL" dirty="0" err="1"/>
              <a:t>toolkit</a:t>
            </a:r>
            <a:r>
              <a:rPr lang="nl-NL" dirty="0"/>
              <a:t> met 10 tools. In deze cursus gaan we er daarvan een aantal verkennen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Samen aan de slag met invullen vragenlijst. (Digitaal en op papier)</a:t>
            </a:r>
          </a:p>
          <a:p>
            <a:pPr marL="0" indent="0">
              <a:buNone/>
            </a:pPr>
            <a:r>
              <a:rPr lang="nl-NL" b="1" dirty="0" smtClean="0"/>
              <a:t>Daarna:</a:t>
            </a:r>
          </a:p>
          <a:p>
            <a:pPr marL="0" indent="0">
              <a:buNone/>
            </a:pPr>
            <a:r>
              <a:rPr lang="nl-NL" dirty="0" smtClean="0"/>
              <a:t>• </a:t>
            </a:r>
            <a:r>
              <a:rPr lang="nl-NL" dirty="0"/>
              <a:t>Ieder </a:t>
            </a:r>
            <a:r>
              <a:rPr lang="nl-NL" dirty="0" smtClean="0"/>
              <a:t>gaat voor zichzelf na welke spanning het zwaarst wordt ervaren.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Vervolgens</a:t>
            </a:r>
            <a:r>
              <a:rPr lang="nl-NL" dirty="0" smtClean="0"/>
              <a:t> bespreken we de volgende vragen:</a:t>
            </a:r>
          </a:p>
          <a:p>
            <a:pPr marL="0" indent="0">
              <a:buNone/>
            </a:pPr>
            <a:r>
              <a:rPr lang="nl-NL" dirty="0" smtClean="0"/>
              <a:t>Kun je een concreet voorbeeld noemen van een situatie waarin deze spanning speelde?</a:t>
            </a:r>
          </a:p>
          <a:p>
            <a:pPr marL="0" indent="0">
              <a:buNone/>
            </a:pPr>
            <a:r>
              <a:rPr lang="nl-NL" dirty="0" smtClean="0"/>
              <a:t>Wat doet deze spanning met je?</a:t>
            </a:r>
          </a:p>
          <a:p>
            <a:pPr marL="0" indent="0">
              <a:buNone/>
            </a:pPr>
            <a:r>
              <a:rPr lang="nl-NL" dirty="0" smtClean="0"/>
              <a:t>Wat betekent deze spanning voor jou en jouw handelen op de werkplek?</a:t>
            </a:r>
          </a:p>
          <a:p>
            <a:pPr marL="0" indent="0">
              <a:buNone/>
            </a:pPr>
            <a:r>
              <a:rPr lang="nl-NL" dirty="0" smtClean="0"/>
              <a:t>Wat heb je tot nu toe ondernomen om met deze spanning om te gaan?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Afronding en afspraken voor vervolg</a:t>
            </a:r>
            <a:br>
              <a:rPr lang="nl-N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1. Over </a:t>
            </a:r>
            <a:r>
              <a:rPr lang="nl-NL" dirty="0"/>
              <a:t>een week (op 17 oktober) vul je nogmaals de vragenlijst digitaal in.</a:t>
            </a:r>
          </a:p>
          <a:p>
            <a:pPr marL="0" indent="0">
              <a:buNone/>
            </a:pPr>
            <a:r>
              <a:rPr lang="nl-NL" dirty="0" smtClean="0"/>
              <a:t>2. Interview </a:t>
            </a:r>
            <a:r>
              <a:rPr lang="nl-NL" dirty="0"/>
              <a:t>met Marjan met vier deelnemers</a:t>
            </a:r>
          </a:p>
          <a:p>
            <a:pPr marL="0" indent="0">
              <a:buNone/>
            </a:pPr>
            <a:r>
              <a:rPr lang="nl-NL" dirty="0" smtClean="0"/>
              <a:t>3. Kies een spanning die voor jou het meest speelt.</a:t>
            </a:r>
          </a:p>
          <a:p>
            <a:r>
              <a:rPr lang="nl-NL" dirty="0" smtClean="0"/>
              <a:t>Verzamel in de komende weken concrete voorbeelden waarin die spanning speelt</a:t>
            </a:r>
          </a:p>
          <a:p>
            <a:r>
              <a:rPr lang="nl-NL" dirty="0" smtClean="0"/>
              <a:t>Wat doe, denk, voel en wil je in die situatie?</a:t>
            </a:r>
          </a:p>
          <a:p>
            <a:r>
              <a:rPr lang="nl-NL" dirty="0" smtClean="0"/>
              <a:t>Wat doe je om met de spanning om te gaan? Ondersteun je jezelf daarmee? Hoe ondersteunt je dat?</a:t>
            </a:r>
          </a:p>
          <a:p>
            <a:r>
              <a:rPr lang="nl-NL" dirty="0"/>
              <a:t>Welke kwaliteiten zet je in?</a:t>
            </a:r>
          </a:p>
          <a:p>
            <a:r>
              <a:rPr lang="nl-NL" dirty="0" smtClean="0"/>
              <a:t>Heb je alternatieven om met de spanning om te gaan?</a:t>
            </a:r>
          </a:p>
          <a:p>
            <a:pPr marL="0" indent="0">
              <a:buNone/>
            </a:pPr>
            <a:r>
              <a:rPr lang="nl-NL" dirty="0" smtClean="0"/>
              <a:t>4. Verzamel je notities en bewaar ze ( ontwikkelingsgericht </a:t>
            </a:r>
            <a:r>
              <a:rPr lang="nl-NL" smtClean="0"/>
              <a:t>portfolio-als bewijs van..)</a:t>
            </a:r>
            <a:endParaRPr lang="nl-NL" dirty="0" smtClean="0"/>
          </a:p>
          <a:p>
            <a:endParaRPr lang="nl-N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Volgende bijeenkomst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Tot ziens op 17 november</a:t>
            </a:r>
          </a:p>
          <a:p>
            <a:pPr marL="0" indent="0">
              <a:buNone/>
            </a:pPr>
            <a:r>
              <a:rPr lang="nl-NL" dirty="0" smtClean="0"/>
              <a:t>Preview:</a:t>
            </a:r>
          </a:p>
          <a:p>
            <a:pPr marL="0" indent="0">
              <a:buNone/>
            </a:pPr>
            <a:r>
              <a:rPr lang="nl-NL" dirty="0" smtClean="0"/>
              <a:t>Aan de slag met de tools van </a:t>
            </a:r>
            <a:r>
              <a:rPr lang="nl-NL" dirty="0" err="1" smtClean="0"/>
              <a:t>Fredrickson</a:t>
            </a:r>
            <a:endParaRPr lang="nl-NL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Referenties en achtergronden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Crabbe</a:t>
            </a:r>
            <a:r>
              <a:rPr lang="nl-NL" dirty="0"/>
              <a:t>, T. (2016). </a:t>
            </a:r>
            <a:r>
              <a:rPr lang="nl-NL" i="1" dirty="0"/>
              <a:t>Nooit meer te druk. </a:t>
            </a:r>
            <a:r>
              <a:rPr lang="nl-NL" dirty="0"/>
              <a:t>Amsterdam.</a:t>
            </a:r>
            <a:endParaRPr lang="nl-NL" dirty="0" smtClean="0"/>
          </a:p>
          <a:p>
            <a:r>
              <a:rPr lang="nl-NL" dirty="0" err="1" smtClean="0"/>
              <a:t>Fredrickson</a:t>
            </a:r>
            <a:r>
              <a:rPr lang="nl-NL" dirty="0" smtClean="0"/>
              <a:t>, B. (2009). </a:t>
            </a:r>
            <a:r>
              <a:rPr lang="nl-NL" i="1" dirty="0" err="1" smtClean="0"/>
              <a:t>Positivity</a:t>
            </a:r>
            <a:r>
              <a:rPr lang="nl-NL" i="1" dirty="0" smtClean="0"/>
              <a:t>. </a:t>
            </a:r>
            <a:r>
              <a:rPr lang="nl-NL" dirty="0" err="1" smtClean="0"/>
              <a:t>Crown</a:t>
            </a:r>
            <a:r>
              <a:rPr lang="nl-NL" dirty="0" smtClean="0"/>
              <a:t> </a:t>
            </a:r>
            <a:r>
              <a:rPr lang="nl-NL" dirty="0" err="1" smtClean="0"/>
              <a:t>Publishers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Sitskoorn</a:t>
            </a:r>
            <a:r>
              <a:rPr lang="nl-NL" dirty="0" smtClean="0"/>
              <a:t>, M. (2016). </a:t>
            </a:r>
            <a:r>
              <a:rPr lang="nl-NL" i="1" dirty="0" smtClean="0"/>
              <a:t>De beste versie van jezelf. </a:t>
            </a:r>
            <a:r>
              <a:rPr lang="nl-NL" dirty="0" smtClean="0"/>
              <a:t>Deventer.</a:t>
            </a:r>
          </a:p>
          <a:p>
            <a:r>
              <a:rPr lang="nl-NL" dirty="0" smtClean="0"/>
              <a:t>Pillen</a:t>
            </a:r>
            <a:r>
              <a:rPr lang="nl-NL" dirty="0"/>
              <a:t>, M. (2013). Professional </a:t>
            </a:r>
            <a:r>
              <a:rPr lang="nl-NL" dirty="0" err="1"/>
              <a:t>identity</a:t>
            </a:r>
            <a:r>
              <a:rPr lang="nl-NL" dirty="0"/>
              <a:t> </a:t>
            </a:r>
            <a:r>
              <a:rPr lang="nl-NL" dirty="0" err="1"/>
              <a:t>tensions</a:t>
            </a:r>
            <a:r>
              <a:rPr lang="nl-NL" dirty="0"/>
              <a:t> of </a:t>
            </a:r>
            <a:r>
              <a:rPr lang="nl-NL" dirty="0" err="1"/>
              <a:t>beginning</a:t>
            </a:r>
            <a:r>
              <a:rPr lang="nl-NL" dirty="0"/>
              <a:t> </a:t>
            </a:r>
            <a:r>
              <a:rPr lang="nl-NL" dirty="0" err="1"/>
              <a:t>teachers</a:t>
            </a:r>
            <a:r>
              <a:rPr lang="nl-NL" dirty="0"/>
              <a:t> (Proefschrift Technische </a:t>
            </a:r>
            <a:r>
              <a:rPr lang="nl-NL" dirty="0" smtClean="0"/>
              <a:t>Universiteit </a:t>
            </a:r>
            <a:r>
              <a:rPr lang="nl-NL" dirty="0"/>
              <a:t>Eindhoven). Eindhoven: Eindhoven School of </a:t>
            </a:r>
            <a:r>
              <a:rPr lang="nl-NL" dirty="0" err="1"/>
              <a:t>Education</a:t>
            </a:r>
            <a:r>
              <a:rPr lang="nl-NL" dirty="0" smtClean="0"/>
              <a:t>.</a:t>
            </a:r>
          </a:p>
          <a:p>
            <a:r>
              <a:rPr lang="en-US" dirty="0" err="1"/>
              <a:t>Schelvis</a:t>
            </a:r>
            <a:r>
              <a:rPr lang="en-US" dirty="0"/>
              <a:t>, M.C., </a:t>
            </a:r>
            <a:r>
              <a:rPr lang="en-US" dirty="0" err="1"/>
              <a:t>Zwetsloot</a:t>
            </a:r>
            <a:r>
              <a:rPr lang="en-US" dirty="0"/>
              <a:t>, G.I.J.M., </a:t>
            </a:r>
            <a:r>
              <a:rPr lang="en-US" dirty="0" err="1"/>
              <a:t>Bosa</a:t>
            </a:r>
            <a:r>
              <a:rPr lang="en-US" dirty="0"/>
              <a:t>, E.H., </a:t>
            </a:r>
            <a:r>
              <a:rPr lang="en-US" dirty="0" err="1"/>
              <a:t>Wiezera</a:t>
            </a:r>
            <a:r>
              <a:rPr lang="en-US" dirty="0"/>
              <a:t>, N.M. (2014).</a:t>
            </a:r>
            <a:r>
              <a:rPr lang="en-US" b="1" dirty="0"/>
              <a:t> </a:t>
            </a:r>
            <a:r>
              <a:rPr lang="en-US" dirty="0"/>
              <a:t>Exploring teacher and school </a:t>
            </a:r>
            <a:r>
              <a:rPr lang="en-US" dirty="0" smtClean="0"/>
              <a:t>resilience </a:t>
            </a:r>
            <a:r>
              <a:rPr lang="en-US" dirty="0"/>
              <a:t>as a new perspective to solve persistent problems in the educational sector, </a:t>
            </a:r>
            <a:r>
              <a:rPr lang="en-US" i="1" dirty="0" smtClean="0"/>
              <a:t>Teachers </a:t>
            </a:r>
            <a:r>
              <a:rPr lang="en-US" i="1" dirty="0"/>
              <a:t>and Teaching</a:t>
            </a:r>
            <a:r>
              <a:rPr lang="en-US" dirty="0"/>
              <a:t>, </a:t>
            </a:r>
            <a:r>
              <a:rPr lang="en-US" i="1" dirty="0"/>
              <a:t>20,</a:t>
            </a:r>
            <a:r>
              <a:rPr lang="en-US" dirty="0"/>
              <a:t> 622–637</a:t>
            </a:r>
            <a:r>
              <a:rPr lang="en-US" dirty="0" smtClean="0"/>
              <a:t>.</a:t>
            </a:r>
            <a:endParaRPr lang="nl-NL" i="1" dirty="0" smtClean="0"/>
          </a:p>
          <a:p>
            <a:r>
              <a:rPr lang="nl-NL" dirty="0" smtClean="0"/>
              <a:t>CEPM; Omgaan met  professionele identiteitsspanningen op de werkplek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1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programma (10 oktober)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</a:p>
          <a:p>
            <a:r>
              <a:rPr lang="nl-NL" dirty="0" smtClean="0"/>
              <a:t>Intro op vandaag</a:t>
            </a:r>
          </a:p>
          <a:p>
            <a:r>
              <a:rPr lang="nl-NL" dirty="0" smtClean="0"/>
              <a:t>Kennismaking</a:t>
            </a:r>
          </a:p>
          <a:p>
            <a:r>
              <a:rPr lang="nl-NL" dirty="0" err="1" smtClean="0"/>
              <a:t>Aandachtsoefening</a:t>
            </a:r>
            <a:endParaRPr lang="nl-NL" dirty="0" smtClean="0"/>
          </a:p>
          <a:p>
            <a:r>
              <a:rPr lang="nl-NL" dirty="0" smtClean="0"/>
              <a:t>Overzicht van cursus; inhoud en organisatie</a:t>
            </a:r>
          </a:p>
          <a:p>
            <a:r>
              <a:rPr lang="nl-NL" dirty="0" smtClean="0"/>
              <a:t>Bespreken werkdruk en spanningen</a:t>
            </a:r>
          </a:p>
          <a:p>
            <a:r>
              <a:rPr lang="nl-NL" dirty="0" smtClean="0"/>
              <a:t>Aan de slag</a:t>
            </a:r>
          </a:p>
          <a:p>
            <a:r>
              <a:rPr lang="nl-NL" dirty="0" smtClean="0"/>
              <a:t>Afronding en afspraken voor vervolg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Fijn dat jullie mee willen doen!</a:t>
            </a:r>
            <a:br>
              <a:rPr lang="nl-NL" dirty="0" smtClean="0"/>
            </a:br>
            <a:r>
              <a:rPr lang="nl-NL" dirty="0" smtClean="0"/>
              <a:t>Fijn omdat:</a:t>
            </a:r>
          </a:p>
          <a:p>
            <a:r>
              <a:rPr lang="nl-NL" dirty="0" smtClean="0"/>
              <a:t>het de droom van Marjan is om dit aanbod te realiseren (en te onderzoeken of  ‘t werkt en wat ‘t doet)</a:t>
            </a:r>
          </a:p>
          <a:p>
            <a:r>
              <a:rPr lang="nl-NL" dirty="0"/>
              <a:t>j</a:t>
            </a:r>
            <a:r>
              <a:rPr lang="nl-NL" dirty="0" smtClean="0"/>
              <a:t>ullie het zijn die mee willen doen</a:t>
            </a:r>
          </a:p>
          <a:p>
            <a:r>
              <a:rPr lang="nl-NL" dirty="0" smtClean="0"/>
              <a:t>Corrinne de begeleider is</a:t>
            </a:r>
          </a:p>
          <a:p>
            <a:r>
              <a:rPr lang="nl-NL" dirty="0"/>
              <a:t>w</a:t>
            </a:r>
            <a:r>
              <a:rPr lang="nl-NL" dirty="0" smtClean="0"/>
              <a:t>ij elkaar veel te bieden zullen hebben</a:t>
            </a:r>
          </a:p>
          <a:p>
            <a:r>
              <a:rPr lang="nl-NL" dirty="0"/>
              <a:t>h</a:t>
            </a:r>
            <a:r>
              <a:rPr lang="nl-NL" dirty="0" smtClean="0"/>
              <a:t>et hier gaat om een serieuze zaak die we op een positieve manier willen ‘aanpakken’.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5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Startende leerkrachten lopen grote kans op voortijdig verlaten van het beroep.</a:t>
            </a:r>
          </a:p>
          <a:p>
            <a:r>
              <a:rPr lang="nl-NL" dirty="0" smtClean="0"/>
              <a:t>Startende leerkrachten lopen groot risico op </a:t>
            </a:r>
            <a:r>
              <a:rPr lang="nl-NL" dirty="0" err="1" smtClean="0"/>
              <a:t>burnout</a:t>
            </a:r>
            <a:r>
              <a:rPr lang="nl-NL" dirty="0" smtClean="0"/>
              <a:t>.</a:t>
            </a:r>
          </a:p>
          <a:p>
            <a:r>
              <a:rPr lang="nl-NL" dirty="0" smtClean="0"/>
              <a:t>Verlies aan passie, betrokkenheid, zekerheid.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Met deze cursus willen we een bijdrage leveren aan het voorkomen hiervan. </a:t>
            </a:r>
          </a:p>
          <a:p>
            <a:pPr marL="0" indent="0">
              <a:buNone/>
            </a:pPr>
            <a:r>
              <a:rPr lang="nl-NL" dirty="0" smtClean="0"/>
              <a:t>Hoe?</a:t>
            </a:r>
          </a:p>
          <a:p>
            <a:pPr marL="0" indent="0">
              <a:buNone/>
            </a:pPr>
            <a:r>
              <a:rPr lang="nl-NL" dirty="0" smtClean="0"/>
              <a:t>Door te onderzoeken welke spanningen er zijn en hoe je daar mee kan leren omgaan. Hoe je </a:t>
            </a:r>
            <a:r>
              <a:rPr lang="nl-NL" dirty="0" err="1" smtClean="0"/>
              <a:t>resilience</a:t>
            </a:r>
            <a:r>
              <a:rPr lang="nl-NL" dirty="0" smtClean="0"/>
              <a:t> kan opbouwen! We hanteren daarbij de positieve </a:t>
            </a:r>
            <a:br>
              <a:rPr lang="nl-NL" dirty="0" smtClean="0"/>
            </a:br>
            <a:r>
              <a:rPr lang="nl-NL" dirty="0" smtClean="0"/>
              <a:t>insteek van met name Barbara </a:t>
            </a:r>
            <a:r>
              <a:rPr lang="nl-NL" dirty="0" err="1" smtClean="0"/>
              <a:t>Fredrickson</a:t>
            </a:r>
            <a:r>
              <a:rPr lang="nl-NL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6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Kennismakingsrondje </a:t>
            </a:r>
            <a:br>
              <a:rPr lang="nl-NL" dirty="0" smtClean="0"/>
            </a:br>
            <a:r>
              <a:rPr lang="nl-NL" dirty="0" smtClean="0"/>
              <a:t>-verwachtingen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-welke kwaliteiten breng jij in/mee?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aandachtsoefening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Even een moment van aandacht: </a:t>
            </a:r>
            <a:r>
              <a:rPr lang="nl-NL" dirty="0" err="1" smtClean="0"/>
              <a:t>mindfulness</a:t>
            </a:r>
            <a:r>
              <a:rPr lang="nl-NL" dirty="0" smtClean="0"/>
              <a:t> oefening.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 van de cursus </a:t>
            </a:r>
            <a:r>
              <a:rPr lang="nl-NL" sz="1800" dirty="0" smtClean="0"/>
              <a:t>inhoud en organisatie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i="1" dirty="0" smtClean="0"/>
              <a:t>Werk/intervisie/onderzoeks-bijeenkomsten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-donderdag </a:t>
            </a:r>
            <a:r>
              <a:rPr lang="nl-NL" dirty="0"/>
              <a:t>17 </a:t>
            </a:r>
            <a:r>
              <a:rPr lang="nl-NL" dirty="0" smtClean="0"/>
              <a:t>november 	PE003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-dinsdag 17 </a:t>
            </a:r>
            <a:r>
              <a:rPr lang="nl-NL" dirty="0" smtClean="0"/>
              <a:t>januari		PE002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-maandag 13 maart </a:t>
            </a:r>
            <a:r>
              <a:rPr lang="nl-NL" dirty="0" smtClean="0"/>
              <a:t>		PE013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-dinsdag 11 </a:t>
            </a:r>
            <a:r>
              <a:rPr lang="nl-NL" dirty="0" smtClean="0"/>
              <a:t>april		PE013</a:t>
            </a:r>
            <a:endParaRPr lang="nl-NL" dirty="0"/>
          </a:p>
          <a:p>
            <a:r>
              <a:rPr lang="nl-NL" dirty="0" smtClean="0"/>
              <a:t>Locatie:  </a:t>
            </a:r>
            <a:r>
              <a:rPr lang="nl-NL" dirty="0" err="1" smtClean="0"/>
              <a:t>HogeschoolZeeland</a:t>
            </a:r>
            <a:endParaRPr lang="en-US" dirty="0" smtClean="0"/>
          </a:p>
          <a:p>
            <a:r>
              <a:rPr lang="nl-NL" dirty="0" smtClean="0"/>
              <a:t>Bijeenkomsten </a:t>
            </a:r>
            <a:r>
              <a:rPr lang="nl-NL" dirty="0"/>
              <a:t>zijn steeds van 16.30 tot 19.00 uur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r>
              <a:rPr lang="nl-NL" b="1" i="1" dirty="0" smtClean="0"/>
              <a:t>Afsluiting </a:t>
            </a:r>
          </a:p>
          <a:p>
            <a:r>
              <a:rPr lang="nl-NL" dirty="0" smtClean="0"/>
              <a:t>maandag </a:t>
            </a:r>
            <a:r>
              <a:rPr lang="nl-NL" dirty="0"/>
              <a:t>22 mei; 16.30 tot 19.00 </a:t>
            </a:r>
            <a:r>
              <a:rPr lang="nl-NL" dirty="0" smtClean="0"/>
              <a:t>uur 	PE013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8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 van de cursus </a:t>
            </a:r>
            <a:r>
              <a:rPr lang="nl-NL" sz="1800" dirty="0"/>
              <a:t>inhoud en organisatie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Informatie-blokjes</a:t>
            </a:r>
          </a:p>
          <a:p>
            <a:r>
              <a:rPr lang="nl-NL" dirty="0" smtClean="0"/>
              <a:t>Samen een onderzoekende groep zijn: PLG. We gaan uit van de onderzoekende </a:t>
            </a:r>
            <a:r>
              <a:rPr lang="nl-NL" dirty="0"/>
              <a:t>houding: wat werkt voor jou</a:t>
            </a:r>
            <a:r>
              <a:rPr lang="nl-NL" dirty="0" smtClean="0"/>
              <a:t>?</a:t>
            </a:r>
          </a:p>
          <a:p>
            <a:r>
              <a:rPr lang="nl-NL" dirty="0" smtClean="0"/>
              <a:t>Tussen de bijeenkomsten aan de slag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7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266" y="322812"/>
            <a:ext cx="9784080" cy="1508760"/>
          </a:xfrm>
        </p:spPr>
        <p:txBody>
          <a:bodyPr/>
          <a:lstStyle/>
          <a:p>
            <a:r>
              <a:rPr lang="nl-NL" dirty="0" smtClean="0"/>
              <a:t>Organisatie: werkwijze PLG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Deelnemers brengen zelf in en stellen een vraag aan de groep.</a:t>
            </a:r>
          </a:p>
          <a:p>
            <a:r>
              <a:rPr lang="nl-NL" dirty="0"/>
              <a:t>Check-in (</a:t>
            </a:r>
            <a:r>
              <a:rPr lang="nl-NL" i="1" dirty="0"/>
              <a:t>aanwezig zijn</a:t>
            </a:r>
            <a:r>
              <a:rPr lang="nl-NL" dirty="0"/>
              <a:t>)</a:t>
            </a:r>
          </a:p>
          <a:p>
            <a:r>
              <a:rPr lang="nl-NL" dirty="0"/>
              <a:t>Stand-up </a:t>
            </a:r>
            <a:r>
              <a:rPr lang="nl-NL" dirty="0" smtClean="0"/>
              <a:t>(</a:t>
            </a:r>
            <a:r>
              <a:rPr lang="nl-NL" i="1" dirty="0" smtClean="0"/>
              <a:t>waar </a:t>
            </a:r>
            <a:r>
              <a:rPr lang="nl-NL" i="1" dirty="0"/>
              <a:t>je mee bezig bent geweest)</a:t>
            </a:r>
            <a:endParaRPr lang="nl-NL" dirty="0"/>
          </a:p>
          <a:p>
            <a:r>
              <a:rPr lang="nl-NL" dirty="0"/>
              <a:t>Exploreren (</a:t>
            </a:r>
            <a:r>
              <a:rPr lang="nl-NL" i="1" dirty="0"/>
              <a:t>verkennen van onderwerp op basis van eigen ervaring)</a:t>
            </a:r>
            <a:endParaRPr lang="nl-NL" dirty="0"/>
          </a:p>
          <a:p>
            <a:r>
              <a:rPr lang="nl-NL" dirty="0"/>
              <a:t>Condenseren </a:t>
            </a:r>
            <a:r>
              <a:rPr lang="nl-NL" dirty="0" smtClean="0"/>
              <a:t>(</a:t>
            </a:r>
            <a:r>
              <a:rPr lang="nl-NL" i="1" dirty="0" smtClean="0"/>
              <a:t>wat </a:t>
            </a:r>
            <a:r>
              <a:rPr lang="nl-NL" i="1" dirty="0"/>
              <a:t>uit de vorige ronde wil je verder oppakken?)</a:t>
            </a:r>
            <a:endParaRPr lang="nl-NL" dirty="0"/>
          </a:p>
          <a:p>
            <a:r>
              <a:rPr lang="nl-NL" dirty="0"/>
              <a:t>Maken </a:t>
            </a:r>
            <a:r>
              <a:rPr lang="nl-NL" dirty="0" smtClean="0"/>
              <a:t>(</a:t>
            </a:r>
            <a:r>
              <a:rPr lang="nl-NL" i="1" dirty="0" smtClean="0"/>
              <a:t>hoe ga je dat doen?</a:t>
            </a:r>
            <a:r>
              <a:rPr lang="nl-NL" dirty="0" smtClean="0"/>
              <a:t>)</a:t>
            </a:r>
            <a:endParaRPr lang="nl-NL" dirty="0"/>
          </a:p>
          <a:p>
            <a:r>
              <a:rPr lang="nl-NL" dirty="0"/>
              <a:t>Retro </a:t>
            </a:r>
            <a:r>
              <a:rPr lang="nl-NL" dirty="0" smtClean="0"/>
              <a:t>(</a:t>
            </a:r>
            <a:r>
              <a:rPr lang="nl-NL" i="1" dirty="0" smtClean="0"/>
              <a:t>reflectie)</a:t>
            </a:r>
            <a:endParaRPr lang="nl-NL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9D0-AC5F-4115-92FD-9F7F92580FBC}" type="datetime1">
              <a:rPr lang="nl-NL" smtClean="0"/>
              <a:t>10-10-2016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5">
      <a:dk1>
        <a:srgbClr val="2C2C2C"/>
      </a:dk1>
      <a:lt1>
        <a:srgbClr val="C80000"/>
      </a:lt1>
      <a:dk2>
        <a:srgbClr val="FFFFFF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948</Words>
  <Application>Microsoft Office PowerPoint</Application>
  <PresentationFormat>Widescreen</PresentationFormat>
  <Paragraphs>160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Corbel</vt:lpstr>
      <vt:lpstr>Wingdings</vt:lpstr>
      <vt:lpstr>Banded</vt:lpstr>
      <vt:lpstr>1_Aangepast ontwerp</vt:lpstr>
      <vt:lpstr>Aangepast ontwerp</vt:lpstr>
      <vt:lpstr>Standaardontwerp</vt:lpstr>
      <vt:lpstr>PLG voor startende leerkrachten</vt:lpstr>
      <vt:lpstr>Het programma (10 oktober)</vt:lpstr>
      <vt:lpstr>Welkom!</vt:lpstr>
      <vt:lpstr>Intro</vt:lpstr>
      <vt:lpstr>kennismaken</vt:lpstr>
      <vt:lpstr>aandachtsoefening</vt:lpstr>
      <vt:lpstr>Overzicht van de cursus inhoud en organisatie</vt:lpstr>
      <vt:lpstr>Overzicht van de cursus inhoud en organisatie</vt:lpstr>
      <vt:lpstr>Organisatie: werkwijze PLG</vt:lpstr>
      <vt:lpstr>ROTOR</vt:lpstr>
      <vt:lpstr>Inhoud van de cursus: werkdruk en spanningen</vt:lpstr>
      <vt:lpstr>Spanningen en werkdruk</vt:lpstr>
      <vt:lpstr>Inhoudelijk Theoretische onderbouwing</vt:lpstr>
      <vt:lpstr>Broaden and Build theory</vt:lpstr>
      <vt:lpstr>werkdruk en spanningen </vt:lpstr>
      <vt:lpstr>Aan de slag</vt:lpstr>
      <vt:lpstr>Afronding en afspraken voor vervolg </vt:lpstr>
      <vt:lpstr>de Volgende bijeenkomst</vt:lpstr>
      <vt:lpstr>Referenties en achtergronden</vt:lpstr>
    </vt:vector>
  </TitlesOfParts>
  <Company>HZ University Of Applied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 Davidse</dc:creator>
  <cp:lastModifiedBy>Marjan Glas</cp:lastModifiedBy>
  <cp:revision>51</cp:revision>
  <dcterms:created xsi:type="dcterms:W3CDTF">2016-09-08T13:11:52Z</dcterms:created>
  <dcterms:modified xsi:type="dcterms:W3CDTF">2016-10-10T12:04:58Z</dcterms:modified>
</cp:coreProperties>
</file>